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60" r:id="rId5"/>
    <p:sldId id="261" r:id="rId6"/>
    <p:sldId id="270" r:id="rId7"/>
    <p:sldId id="262" r:id="rId8"/>
    <p:sldId id="266" r:id="rId9"/>
    <p:sldId id="291" r:id="rId10"/>
    <p:sldId id="271" r:id="rId11"/>
    <p:sldId id="269" r:id="rId12"/>
    <p:sldId id="279" r:id="rId13"/>
    <p:sldId id="267" r:id="rId14"/>
    <p:sldId id="280" r:id="rId15"/>
    <p:sldId id="281" r:id="rId16"/>
    <p:sldId id="282" r:id="rId17"/>
    <p:sldId id="272" r:id="rId18"/>
    <p:sldId id="288" r:id="rId19"/>
    <p:sldId id="283" r:id="rId20"/>
    <p:sldId id="284" r:id="rId21"/>
    <p:sldId id="287" r:id="rId22"/>
    <p:sldId id="285" r:id="rId23"/>
    <p:sldId id="289" r:id="rId24"/>
    <p:sldId id="286" r:id="rId25"/>
    <p:sldId id="290" r:id="rId26"/>
    <p:sldId id="273" r:id="rId27"/>
    <p:sldId id="278" r:id="rId28"/>
    <p:sldId id="263" r:id="rId29"/>
    <p:sldId id="274" r:id="rId30"/>
    <p:sldId id="264" r:id="rId31"/>
    <p:sldId id="292" r:id="rId32"/>
    <p:sldId id="293" r:id="rId33"/>
    <p:sldId id="294" r:id="rId34"/>
    <p:sldId id="295" r:id="rId35"/>
    <p:sldId id="296" r:id="rId36"/>
    <p:sldId id="297" r:id="rId37"/>
    <p:sldId id="265" r:id="rId38"/>
    <p:sldId id="298" r:id="rId39"/>
    <p:sldId id="275" r:id="rId40"/>
    <p:sldId id="300" r:id="rId41"/>
    <p:sldId id="305" r:id="rId42"/>
    <p:sldId id="306" r:id="rId43"/>
    <p:sldId id="307" r:id="rId44"/>
    <p:sldId id="308" r:id="rId45"/>
    <p:sldId id="309" r:id="rId46"/>
    <p:sldId id="310" r:id="rId47"/>
    <p:sldId id="311" r:id="rId48"/>
    <p:sldId id="26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274A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6CB81-9628-4619-8817-1DED6DFDC90F}"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126B2-4AD4-470D-A334-2EEC872A5B6F}" type="slidenum">
              <a:rPr lang="en-US" smtClean="0"/>
              <a:t>‹#›</a:t>
            </a:fld>
            <a:endParaRPr lang="en-US"/>
          </a:p>
        </p:txBody>
      </p:sp>
    </p:spTree>
    <p:extLst>
      <p:ext uri="{BB962C8B-B14F-4D97-AF65-F5344CB8AC3E}">
        <p14:creationId xmlns:p14="http://schemas.microsoft.com/office/powerpoint/2010/main" val="383221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8126B2-4AD4-470D-A334-2EEC872A5B6F}" type="slidenum">
              <a:rPr lang="en-US" smtClean="0"/>
              <a:t>2</a:t>
            </a:fld>
            <a:endParaRPr lang="en-US"/>
          </a:p>
        </p:txBody>
      </p:sp>
    </p:spTree>
    <p:extLst>
      <p:ext uri="{BB962C8B-B14F-4D97-AF65-F5344CB8AC3E}">
        <p14:creationId xmlns:p14="http://schemas.microsoft.com/office/powerpoint/2010/main" val="2581944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8126B2-4AD4-470D-A334-2EEC872A5B6F}" type="slidenum">
              <a:rPr lang="en-US" smtClean="0"/>
              <a:t>11</a:t>
            </a:fld>
            <a:endParaRPr lang="en-US"/>
          </a:p>
        </p:txBody>
      </p:sp>
    </p:spTree>
    <p:extLst>
      <p:ext uri="{BB962C8B-B14F-4D97-AF65-F5344CB8AC3E}">
        <p14:creationId xmlns:p14="http://schemas.microsoft.com/office/powerpoint/2010/main" val="119531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8126B2-4AD4-470D-A334-2EEC872A5B6F}" type="slidenum">
              <a:rPr lang="en-US" smtClean="0"/>
              <a:t>12</a:t>
            </a:fld>
            <a:endParaRPr lang="en-US"/>
          </a:p>
        </p:txBody>
      </p:sp>
    </p:spTree>
    <p:extLst>
      <p:ext uri="{BB962C8B-B14F-4D97-AF65-F5344CB8AC3E}">
        <p14:creationId xmlns:p14="http://schemas.microsoft.com/office/powerpoint/2010/main" val="2061282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8126B2-4AD4-470D-A334-2EEC872A5B6F}" type="slidenum">
              <a:rPr lang="en-US" smtClean="0"/>
              <a:t>39</a:t>
            </a:fld>
            <a:endParaRPr lang="en-US"/>
          </a:p>
        </p:txBody>
      </p:sp>
    </p:spTree>
    <p:extLst>
      <p:ext uri="{BB962C8B-B14F-4D97-AF65-F5344CB8AC3E}">
        <p14:creationId xmlns:p14="http://schemas.microsoft.com/office/powerpoint/2010/main" val="60449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AA0BE-2E03-AC6D-F49F-271B7BC902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CEFB7A-CB88-B644-101F-F16EE45A96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B40E78-A141-39FD-F141-2FC85BBA4E37}"/>
              </a:ext>
            </a:extLst>
          </p:cNvPr>
          <p:cNvSpPr>
            <a:spLocks noGrp="1"/>
          </p:cNvSpPr>
          <p:nvPr>
            <p:ph type="dt" sz="half" idx="10"/>
          </p:nvPr>
        </p:nvSpPr>
        <p:spPr/>
        <p:txBody>
          <a:bodyPr/>
          <a:lstStyle/>
          <a:p>
            <a:fld id="{968002CA-6602-44C8-AA12-9742E8F4C502}" type="datetime1">
              <a:rPr lang="en-US" smtClean="0"/>
              <a:t>8/21/2025</a:t>
            </a:fld>
            <a:endParaRPr lang="en-US"/>
          </a:p>
        </p:txBody>
      </p:sp>
      <p:sp>
        <p:nvSpPr>
          <p:cNvPr id="5" name="Footer Placeholder 4">
            <a:extLst>
              <a:ext uri="{FF2B5EF4-FFF2-40B4-BE49-F238E27FC236}">
                <a16:creationId xmlns:a16="http://schemas.microsoft.com/office/drawing/2014/main" id="{84A06F04-5FE3-C7E7-6C44-3B37DF683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AC931-405D-AB72-4E21-D8A76A046F6A}"/>
              </a:ext>
            </a:extLst>
          </p:cNvPr>
          <p:cNvSpPr>
            <a:spLocks noGrp="1"/>
          </p:cNvSpPr>
          <p:nvPr>
            <p:ph type="sldNum" sz="quarter" idx="12"/>
          </p:nvPr>
        </p:nvSpPr>
        <p:spPr/>
        <p:txBody>
          <a:bodyPr/>
          <a:lstStyle/>
          <a:p>
            <a:fld id="{67E38B09-977A-4F6B-A9B7-C3EF41D41890}" type="slidenum">
              <a:rPr lang="en-US" smtClean="0"/>
              <a:t>‹#›</a:t>
            </a:fld>
            <a:endParaRPr lang="en-US"/>
          </a:p>
        </p:txBody>
      </p:sp>
    </p:spTree>
    <p:extLst>
      <p:ext uri="{BB962C8B-B14F-4D97-AF65-F5344CB8AC3E}">
        <p14:creationId xmlns:p14="http://schemas.microsoft.com/office/powerpoint/2010/main" val="1938814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DAB69-097C-0B2F-212B-E3DAF32AAE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8A1DD9-E58A-81C5-BA8B-B4163B4B8F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99674-0354-96BA-88D4-A91936A45821}"/>
              </a:ext>
            </a:extLst>
          </p:cNvPr>
          <p:cNvSpPr>
            <a:spLocks noGrp="1"/>
          </p:cNvSpPr>
          <p:nvPr>
            <p:ph type="dt" sz="half" idx="10"/>
          </p:nvPr>
        </p:nvSpPr>
        <p:spPr/>
        <p:txBody>
          <a:bodyPr/>
          <a:lstStyle/>
          <a:p>
            <a:fld id="{08E090BB-6E79-499E-B641-DA7DFA570A63}" type="datetime1">
              <a:rPr lang="en-US" smtClean="0"/>
              <a:t>8/21/2025</a:t>
            </a:fld>
            <a:endParaRPr lang="en-US"/>
          </a:p>
        </p:txBody>
      </p:sp>
      <p:sp>
        <p:nvSpPr>
          <p:cNvPr id="5" name="Footer Placeholder 4">
            <a:extLst>
              <a:ext uri="{FF2B5EF4-FFF2-40B4-BE49-F238E27FC236}">
                <a16:creationId xmlns:a16="http://schemas.microsoft.com/office/drawing/2014/main" id="{9D2A6D60-8454-37A4-949C-00FEA8B03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CCE20-3FCF-9146-5BE9-1A4A2C17ACB4}"/>
              </a:ext>
            </a:extLst>
          </p:cNvPr>
          <p:cNvSpPr>
            <a:spLocks noGrp="1"/>
          </p:cNvSpPr>
          <p:nvPr>
            <p:ph type="sldNum" sz="quarter" idx="12"/>
          </p:nvPr>
        </p:nvSpPr>
        <p:spPr/>
        <p:txBody>
          <a:bodyPr/>
          <a:lstStyle/>
          <a:p>
            <a:fld id="{67E38B09-977A-4F6B-A9B7-C3EF41D41890}" type="slidenum">
              <a:rPr lang="en-US" smtClean="0"/>
              <a:t>‹#›</a:t>
            </a:fld>
            <a:endParaRPr lang="en-US"/>
          </a:p>
        </p:txBody>
      </p:sp>
    </p:spTree>
    <p:extLst>
      <p:ext uri="{BB962C8B-B14F-4D97-AF65-F5344CB8AC3E}">
        <p14:creationId xmlns:p14="http://schemas.microsoft.com/office/powerpoint/2010/main" val="43890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F44F7-8DE2-3714-D43A-388064411B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C68C1B-7FA3-7680-6629-A6BAAEFF04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12B609-EAC1-6279-5BC8-2C0799A24618}"/>
              </a:ext>
            </a:extLst>
          </p:cNvPr>
          <p:cNvSpPr>
            <a:spLocks noGrp="1"/>
          </p:cNvSpPr>
          <p:nvPr>
            <p:ph type="dt" sz="half" idx="10"/>
          </p:nvPr>
        </p:nvSpPr>
        <p:spPr/>
        <p:txBody>
          <a:bodyPr/>
          <a:lstStyle/>
          <a:p>
            <a:fld id="{99F8E312-8F18-4603-BCA9-F50A20B215C8}" type="datetime1">
              <a:rPr lang="en-US" smtClean="0"/>
              <a:t>8/21/2025</a:t>
            </a:fld>
            <a:endParaRPr lang="en-US"/>
          </a:p>
        </p:txBody>
      </p:sp>
      <p:sp>
        <p:nvSpPr>
          <p:cNvPr id="5" name="Footer Placeholder 4">
            <a:extLst>
              <a:ext uri="{FF2B5EF4-FFF2-40B4-BE49-F238E27FC236}">
                <a16:creationId xmlns:a16="http://schemas.microsoft.com/office/drawing/2014/main" id="{BF583DEC-36E8-2742-8AB6-1A14B0FF5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CAB96-19DC-C1B3-32FB-5FF7535A1A73}"/>
              </a:ext>
            </a:extLst>
          </p:cNvPr>
          <p:cNvSpPr>
            <a:spLocks noGrp="1"/>
          </p:cNvSpPr>
          <p:nvPr>
            <p:ph type="sldNum" sz="quarter" idx="12"/>
          </p:nvPr>
        </p:nvSpPr>
        <p:spPr/>
        <p:txBody>
          <a:bodyPr/>
          <a:lstStyle/>
          <a:p>
            <a:fld id="{67E38B09-977A-4F6B-A9B7-C3EF41D41890}" type="slidenum">
              <a:rPr lang="en-US" smtClean="0"/>
              <a:t>‹#›</a:t>
            </a:fld>
            <a:endParaRPr lang="en-US"/>
          </a:p>
        </p:txBody>
      </p:sp>
    </p:spTree>
    <p:extLst>
      <p:ext uri="{BB962C8B-B14F-4D97-AF65-F5344CB8AC3E}">
        <p14:creationId xmlns:p14="http://schemas.microsoft.com/office/powerpoint/2010/main" val="2388995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19530-DCE9-C1F9-E1BA-AECF9398E5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0D4CCC-7F7F-0BFE-D858-254DFDCDD1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6807C0-D856-B9BF-B6AB-19970B232AD2}"/>
              </a:ext>
            </a:extLst>
          </p:cNvPr>
          <p:cNvSpPr>
            <a:spLocks noGrp="1"/>
          </p:cNvSpPr>
          <p:nvPr>
            <p:ph type="dt" sz="half" idx="10"/>
          </p:nvPr>
        </p:nvSpPr>
        <p:spPr/>
        <p:txBody>
          <a:bodyPr/>
          <a:lstStyle/>
          <a:p>
            <a:fld id="{5EA6629F-7878-4054-9DBD-03E216111151}" type="datetime1">
              <a:rPr lang="en-US" smtClean="0"/>
              <a:t>8/21/2025</a:t>
            </a:fld>
            <a:endParaRPr lang="en-US"/>
          </a:p>
        </p:txBody>
      </p:sp>
      <p:sp>
        <p:nvSpPr>
          <p:cNvPr id="5" name="Footer Placeholder 4">
            <a:extLst>
              <a:ext uri="{FF2B5EF4-FFF2-40B4-BE49-F238E27FC236}">
                <a16:creationId xmlns:a16="http://schemas.microsoft.com/office/drawing/2014/main" id="{678EA2E7-8129-3F83-2F07-59BFBF31E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9789F-AA75-6F6D-1F67-12F0A0D8510E}"/>
              </a:ext>
            </a:extLst>
          </p:cNvPr>
          <p:cNvSpPr>
            <a:spLocks noGrp="1"/>
          </p:cNvSpPr>
          <p:nvPr>
            <p:ph type="sldNum" sz="quarter" idx="12"/>
          </p:nvPr>
        </p:nvSpPr>
        <p:spPr/>
        <p:txBody>
          <a:bodyPr/>
          <a:lstStyle/>
          <a:p>
            <a:fld id="{67E38B09-977A-4F6B-A9B7-C3EF41D41890}" type="slidenum">
              <a:rPr lang="en-US" smtClean="0"/>
              <a:t>‹#›</a:t>
            </a:fld>
            <a:endParaRPr lang="en-US"/>
          </a:p>
        </p:txBody>
      </p:sp>
    </p:spTree>
    <p:extLst>
      <p:ext uri="{BB962C8B-B14F-4D97-AF65-F5344CB8AC3E}">
        <p14:creationId xmlns:p14="http://schemas.microsoft.com/office/powerpoint/2010/main" val="1193694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43F0D-F217-52F6-1226-E190FBD2FF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FEB897-708A-D8F8-D974-81F7634E56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4B398C-6485-4894-A15B-0594F3B34371}"/>
              </a:ext>
            </a:extLst>
          </p:cNvPr>
          <p:cNvSpPr>
            <a:spLocks noGrp="1"/>
          </p:cNvSpPr>
          <p:nvPr>
            <p:ph type="dt" sz="half" idx="10"/>
          </p:nvPr>
        </p:nvSpPr>
        <p:spPr/>
        <p:txBody>
          <a:bodyPr/>
          <a:lstStyle/>
          <a:p>
            <a:fld id="{B3509F47-1844-456E-8C83-3765DF3DCB7C}" type="datetime1">
              <a:rPr lang="en-US" smtClean="0"/>
              <a:t>8/21/2025</a:t>
            </a:fld>
            <a:endParaRPr lang="en-US"/>
          </a:p>
        </p:txBody>
      </p:sp>
      <p:sp>
        <p:nvSpPr>
          <p:cNvPr id="5" name="Footer Placeholder 4">
            <a:extLst>
              <a:ext uri="{FF2B5EF4-FFF2-40B4-BE49-F238E27FC236}">
                <a16:creationId xmlns:a16="http://schemas.microsoft.com/office/drawing/2014/main" id="{76C44300-3E66-512E-D4CD-CCB9406C6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D4136-0975-C655-76C8-6ABAEFFD41B9}"/>
              </a:ext>
            </a:extLst>
          </p:cNvPr>
          <p:cNvSpPr>
            <a:spLocks noGrp="1"/>
          </p:cNvSpPr>
          <p:nvPr>
            <p:ph type="sldNum" sz="quarter" idx="12"/>
          </p:nvPr>
        </p:nvSpPr>
        <p:spPr/>
        <p:txBody>
          <a:bodyPr/>
          <a:lstStyle/>
          <a:p>
            <a:fld id="{67E38B09-977A-4F6B-A9B7-C3EF41D41890}" type="slidenum">
              <a:rPr lang="en-US" smtClean="0"/>
              <a:t>‹#›</a:t>
            </a:fld>
            <a:endParaRPr lang="en-US"/>
          </a:p>
        </p:txBody>
      </p:sp>
    </p:spTree>
    <p:extLst>
      <p:ext uri="{BB962C8B-B14F-4D97-AF65-F5344CB8AC3E}">
        <p14:creationId xmlns:p14="http://schemas.microsoft.com/office/powerpoint/2010/main" val="3163228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D1C98-B6EF-A40D-FB2C-C908367FA1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66AF2-169B-D5D8-4DF1-54692169D0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54438E-C1C1-F128-0779-EE2C2BDFDD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6FA458-53C9-32B6-34E1-C176B737BA82}"/>
              </a:ext>
            </a:extLst>
          </p:cNvPr>
          <p:cNvSpPr>
            <a:spLocks noGrp="1"/>
          </p:cNvSpPr>
          <p:nvPr>
            <p:ph type="dt" sz="half" idx="10"/>
          </p:nvPr>
        </p:nvSpPr>
        <p:spPr/>
        <p:txBody>
          <a:bodyPr/>
          <a:lstStyle/>
          <a:p>
            <a:fld id="{8515DB43-BF95-4F47-B605-E5729C0366A8}" type="datetime1">
              <a:rPr lang="en-US" smtClean="0"/>
              <a:t>8/21/2025</a:t>
            </a:fld>
            <a:endParaRPr lang="en-US"/>
          </a:p>
        </p:txBody>
      </p:sp>
      <p:sp>
        <p:nvSpPr>
          <p:cNvPr id="6" name="Footer Placeholder 5">
            <a:extLst>
              <a:ext uri="{FF2B5EF4-FFF2-40B4-BE49-F238E27FC236}">
                <a16:creationId xmlns:a16="http://schemas.microsoft.com/office/drawing/2014/main" id="{EBBAF3E1-D646-7E36-ED98-03AD8477B4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F4EB0-B0E4-99C5-7159-699A2534ADDC}"/>
              </a:ext>
            </a:extLst>
          </p:cNvPr>
          <p:cNvSpPr>
            <a:spLocks noGrp="1"/>
          </p:cNvSpPr>
          <p:nvPr>
            <p:ph type="sldNum" sz="quarter" idx="12"/>
          </p:nvPr>
        </p:nvSpPr>
        <p:spPr/>
        <p:txBody>
          <a:bodyPr/>
          <a:lstStyle/>
          <a:p>
            <a:fld id="{67E38B09-977A-4F6B-A9B7-C3EF41D41890}" type="slidenum">
              <a:rPr lang="en-US" smtClean="0"/>
              <a:t>‹#›</a:t>
            </a:fld>
            <a:endParaRPr lang="en-US"/>
          </a:p>
        </p:txBody>
      </p:sp>
    </p:spTree>
    <p:extLst>
      <p:ext uri="{BB962C8B-B14F-4D97-AF65-F5344CB8AC3E}">
        <p14:creationId xmlns:p14="http://schemas.microsoft.com/office/powerpoint/2010/main" val="280770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E5E2-E903-F59C-89EE-0539E108B3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3EA438-73A5-7643-64A6-9F085E2491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632DC8-FBE6-8384-D5B5-50EB63C940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43359-4DE7-3695-0CE5-3384E90130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6DF661-7DF6-9AC2-B395-939526C73E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8D0C33-28CC-4741-8450-067AC9B648B4}"/>
              </a:ext>
            </a:extLst>
          </p:cNvPr>
          <p:cNvSpPr>
            <a:spLocks noGrp="1"/>
          </p:cNvSpPr>
          <p:nvPr>
            <p:ph type="dt" sz="half" idx="10"/>
          </p:nvPr>
        </p:nvSpPr>
        <p:spPr/>
        <p:txBody>
          <a:bodyPr/>
          <a:lstStyle/>
          <a:p>
            <a:fld id="{47E86337-F62D-4A39-AD09-9A7FF8A2991C}" type="datetime1">
              <a:rPr lang="en-US" smtClean="0"/>
              <a:t>8/21/2025</a:t>
            </a:fld>
            <a:endParaRPr lang="en-US"/>
          </a:p>
        </p:txBody>
      </p:sp>
      <p:sp>
        <p:nvSpPr>
          <p:cNvPr id="8" name="Footer Placeholder 7">
            <a:extLst>
              <a:ext uri="{FF2B5EF4-FFF2-40B4-BE49-F238E27FC236}">
                <a16:creationId xmlns:a16="http://schemas.microsoft.com/office/drawing/2014/main" id="{82E5325D-DA0E-E076-1B0F-362A29AE0E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564859-2F3D-7DD7-FDC1-8EEB23BEE8D8}"/>
              </a:ext>
            </a:extLst>
          </p:cNvPr>
          <p:cNvSpPr>
            <a:spLocks noGrp="1"/>
          </p:cNvSpPr>
          <p:nvPr>
            <p:ph type="sldNum" sz="quarter" idx="12"/>
          </p:nvPr>
        </p:nvSpPr>
        <p:spPr/>
        <p:txBody>
          <a:bodyPr/>
          <a:lstStyle/>
          <a:p>
            <a:fld id="{67E38B09-977A-4F6B-A9B7-C3EF41D41890}" type="slidenum">
              <a:rPr lang="en-US" smtClean="0"/>
              <a:t>‹#›</a:t>
            </a:fld>
            <a:endParaRPr lang="en-US"/>
          </a:p>
        </p:txBody>
      </p:sp>
    </p:spTree>
    <p:extLst>
      <p:ext uri="{BB962C8B-B14F-4D97-AF65-F5344CB8AC3E}">
        <p14:creationId xmlns:p14="http://schemas.microsoft.com/office/powerpoint/2010/main" val="166335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EEEC-18B1-47A5-778E-60B54ADEB3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F770F6-D327-0E76-0EDE-7BEBB65DBF79}"/>
              </a:ext>
            </a:extLst>
          </p:cNvPr>
          <p:cNvSpPr>
            <a:spLocks noGrp="1"/>
          </p:cNvSpPr>
          <p:nvPr>
            <p:ph type="dt" sz="half" idx="10"/>
          </p:nvPr>
        </p:nvSpPr>
        <p:spPr/>
        <p:txBody>
          <a:bodyPr/>
          <a:lstStyle/>
          <a:p>
            <a:fld id="{87F5FDC0-5E09-4349-B8AA-874D0F6F1CCB}" type="datetime1">
              <a:rPr lang="en-US" smtClean="0"/>
              <a:t>8/21/2025</a:t>
            </a:fld>
            <a:endParaRPr lang="en-US"/>
          </a:p>
        </p:txBody>
      </p:sp>
      <p:sp>
        <p:nvSpPr>
          <p:cNvPr id="4" name="Footer Placeholder 3">
            <a:extLst>
              <a:ext uri="{FF2B5EF4-FFF2-40B4-BE49-F238E27FC236}">
                <a16:creationId xmlns:a16="http://schemas.microsoft.com/office/drawing/2014/main" id="{71C2ECDF-B718-CE39-9234-1F2F5A80FA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07B3CC-1B2E-A317-8A27-768AE6C2B47E}"/>
              </a:ext>
            </a:extLst>
          </p:cNvPr>
          <p:cNvSpPr>
            <a:spLocks noGrp="1"/>
          </p:cNvSpPr>
          <p:nvPr>
            <p:ph type="sldNum" sz="quarter" idx="12"/>
          </p:nvPr>
        </p:nvSpPr>
        <p:spPr/>
        <p:txBody>
          <a:bodyPr/>
          <a:lstStyle/>
          <a:p>
            <a:fld id="{67E38B09-977A-4F6B-A9B7-C3EF41D41890}" type="slidenum">
              <a:rPr lang="en-US" smtClean="0"/>
              <a:t>‹#›</a:t>
            </a:fld>
            <a:endParaRPr lang="en-US"/>
          </a:p>
        </p:txBody>
      </p:sp>
    </p:spTree>
    <p:extLst>
      <p:ext uri="{BB962C8B-B14F-4D97-AF65-F5344CB8AC3E}">
        <p14:creationId xmlns:p14="http://schemas.microsoft.com/office/powerpoint/2010/main" val="874265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32695F-9BAB-21E3-6AF2-8166CF7094CF}"/>
              </a:ext>
            </a:extLst>
          </p:cNvPr>
          <p:cNvSpPr>
            <a:spLocks noGrp="1"/>
          </p:cNvSpPr>
          <p:nvPr>
            <p:ph type="dt" sz="half" idx="10"/>
          </p:nvPr>
        </p:nvSpPr>
        <p:spPr/>
        <p:txBody>
          <a:bodyPr/>
          <a:lstStyle/>
          <a:p>
            <a:fld id="{806CAFD6-8999-4CAE-A1EC-6B11177CFC39}" type="datetime1">
              <a:rPr lang="en-US" smtClean="0"/>
              <a:t>8/21/2025</a:t>
            </a:fld>
            <a:endParaRPr lang="en-US"/>
          </a:p>
        </p:txBody>
      </p:sp>
      <p:sp>
        <p:nvSpPr>
          <p:cNvPr id="3" name="Footer Placeholder 2">
            <a:extLst>
              <a:ext uri="{FF2B5EF4-FFF2-40B4-BE49-F238E27FC236}">
                <a16:creationId xmlns:a16="http://schemas.microsoft.com/office/drawing/2014/main" id="{B5E51DBA-7AD5-DDA4-44B7-4A466EA48A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CF8926-7FB1-F275-4D39-78E5D9729442}"/>
              </a:ext>
            </a:extLst>
          </p:cNvPr>
          <p:cNvSpPr>
            <a:spLocks noGrp="1"/>
          </p:cNvSpPr>
          <p:nvPr>
            <p:ph type="sldNum" sz="quarter" idx="12"/>
          </p:nvPr>
        </p:nvSpPr>
        <p:spPr/>
        <p:txBody>
          <a:bodyPr/>
          <a:lstStyle/>
          <a:p>
            <a:fld id="{67E38B09-977A-4F6B-A9B7-C3EF41D41890}" type="slidenum">
              <a:rPr lang="en-US" smtClean="0"/>
              <a:t>‹#›</a:t>
            </a:fld>
            <a:endParaRPr lang="en-US"/>
          </a:p>
        </p:txBody>
      </p:sp>
    </p:spTree>
    <p:extLst>
      <p:ext uri="{BB962C8B-B14F-4D97-AF65-F5344CB8AC3E}">
        <p14:creationId xmlns:p14="http://schemas.microsoft.com/office/powerpoint/2010/main" val="3528091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E2F3-7360-D26A-811F-1A12433E4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F08638-3DEF-5F07-84D0-DD6A6B0CFB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F52E97-F337-EB11-6F9A-6C617216E2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F5FB9E-1C90-2FA7-E545-CA1006B2B575}"/>
              </a:ext>
            </a:extLst>
          </p:cNvPr>
          <p:cNvSpPr>
            <a:spLocks noGrp="1"/>
          </p:cNvSpPr>
          <p:nvPr>
            <p:ph type="dt" sz="half" idx="10"/>
          </p:nvPr>
        </p:nvSpPr>
        <p:spPr/>
        <p:txBody>
          <a:bodyPr/>
          <a:lstStyle/>
          <a:p>
            <a:fld id="{9C8B634C-C09E-4389-904D-CC60C03CD2BD}" type="datetime1">
              <a:rPr lang="en-US" smtClean="0"/>
              <a:t>8/21/2025</a:t>
            </a:fld>
            <a:endParaRPr lang="en-US"/>
          </a:p>
        </p:txBody>
      </p:sp>
      <p:sp>
        <p:nvSpPr>
          <p:cNvPr id="6" name="Footer Placeholder 5">
            <a:extLst>
              <a:ext uri="{FF2B5EF4-FFF2-40B4-BE49-F238E27FC236}">
                <a16:creationId xmlns:a16="http://schemas.microsoft.com/office/drawing/2014/main" id="{16E83D5F-1C36-072F-A169-4707261E7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BC6451-DC87-DE7B-714D-BF7EA7BBF2FE}"/>
              </a:ext>
            </a:extLst>
          </p:cNvPr>
          <p:cNvSpPr>
            <a:spLocks noGrp="1"/>
          </p:cNvSpPr>
          <p:nvPr>
            <p:ph type="sldNum" sz="quarter" idx="12"/>
          </p:nvPr>
        </p:nvSpPr>
        <p:spPr/>
        <p:txBody>
          <a:bodyPr/>
          <a:lstStyle/>
          <a:p>
            <a:fld id="{67E38B09-977A-4F6B-A9B7-C3EF41D41890}" type="slidenum">
              <a:rPr lang="en-US" smtClean="0"/>
              <a:t>‹#›</a:t>
            </a:fld>
            <a:endParaRPr lang="en-US"/>
          </a:p>
        </p:txBody>
      </p:sp>
    </p:spTree>
    <p:extLst>
      <p:ext uri="{BB962C8B-B14F-4D97-AF65-F5344CB8AC3E}">
        <p14:creationId xmlns:p14="http://schemas.microsoft.com/office/powerpoint/2010/main" val="399094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F7F6-9D6E-8653-52C4-D6DD330B4D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0C69C8-FA43-8EEF-47A7-533A89F815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191F31-8B7B-F896-0EEC-4AB46C8D3E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8EE31E-B5C4-9489-B6B6-1095A9639148}"/>
              </a:ext>
            </a:extLst>
          </p:cNvPr>
          <p:cNvSpPr>
            <a:spLocks noGrp="1"/>
          </p:cNvSpPr>
          <p:nvPr>
            <p:ph type="dt" sz="half" idx="10"/>
          </p:nvPr>
        </p:nvSpPr>
        <p:spPr/>
        <p:txBody>
          <a:bodyPr/>
          <a:lstStyle/>
          <a:p>
            <a:fld id="{0B5BED10-C8AC-4D67-A2A5-650A0CF656C3}" type="datetime1">
              <a:rPr lang="en-US" smtClean="0"/>
              <a:t>8/21/2025</a:t>
            </a:fld>
            <a:endParaRPr lang="en-US"/>
          </a:p>
        </p:txBody>
      </p:sp>
      <p:sp>
        <p:nvSpPr>
          <p:cNvPr id="6" name="Footer Placeholder 5">
            <a:extLst>
              <a:ext uri="{FF2B5EF4-FFF2-40B4-BE49-F238E27FC236}">
                <a16:creationId xmlns:a16="http://schemas.microsoft.com/office/drawing/2014/main" id="{12CB4EA0-9426-4C4C-5AC4-978029526A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E66BF0-4928-4A83-9DC6-83678628A683}"/>
              </a:ext>
            </a:extLst>
          </p:cNvPr>
          <p:cNvSpPr>
            <a:spLocks noGrp="1"/>
          </p:cNvSpPr>
          <p:nvPr>
            <p:ph type="sldNum" sz="quarter" idx="12"/>
          </p:nvPr>
        </p:nvSpPr>
        <p:spPr/>
        <p:txBody>
          <a:bodyPr/>
          <a:lstStyle/>
          <a:p>
            <a:fld id="{67E38B09-977A-4F6B-A9B7-C3EF41D41890}" type="slidenum">
              <a:rPr lang="en-US" smtClean="0"/>
              <a:t>‹#›</a:t>
            </a:fld>
            <a:endParaRPr lang="en-US"/>
          </a:p>
        </p:txBody>
      </p:sp>
    </p:spTree>
    <p:extLst>
      <p:ext uri="{BB962C8B-B14F-4D97-AF65-F5344CB8AC3E}">
        <p14:creationId xmlns:p14="http://schemas.microsoft.com/office/powerpoint/2010/main" val="324610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102D17-E23D-1142-AB50-DAB2F99CD4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F07340-8291-C2F5-56C4-EE5389A3C4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BDD07-2635-524C-C7A3-D3E042EDF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34528-5CE6-4FCB-AAE3-C1ECDD8E280C}" type="datetime1">
              <a:rPr lang="en-US" smtClean="0"/>
              <a:t>8/21/2025</a:t>
            </a:fld>
            <a:endParaRPr lang="en-US"/>
          </a:p>
        </p:txBody>
      </p:sp>
      <p:sp>
        <p:nvSpPr>
          <p:cNvPr id="5" name="Footer Placeholder 4">
            <a:extLst>
              <a:ext uri="{FF2B5EF4-FFF2-40B4-BE49-F238E27FC236}">
                <a16:creationId xmlns:a16="http://schemas.microsoft.com/office/drawing/2014/main" id="{51D873C6-0EFA-6D57-78B0-399F364871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1B9A2A-08D4-239D-0508-161F3EB36C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E38B09-977A-4F6B-A9B7-C3EF41D41890}" type="slidenum">
              <a:rPr lang="en-US" smtClean="0"/>
              <a:t>‹#›</a:t>
            </a:fld>
            <a:endParaRPr lang="en-US"/>
          </a:p>
        </p:txBody>
      </p:sp>
    </p:spTree>
    <p:extLst>
      <p:ext uri="{BB962C8B-B14F-4D97-AF65-F5344CB8AC3E}">
        <p14:creationId xmlns:p14="http://schemas.microsoft.com/office/powerpoint/2010/main" val="3017067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54BE-A93F-615B-ED8A-89AC251495A5}"/>
              </a:ext>
            </a:extLst>
          </p:cNvPr>
          <p:cNvSpPr>
            <a:spLocks noGrp="1"/>
          </p:cNvSpPr>
          <p:nvPr>
            <p:ph type="ctrTitle"/>
          </p:nvPr>
        </p:nvSpPr>
        <p:spPr>
          <a:xfrm>
            <a:off x="3826931" y="1122363"/>
            <a:ext cx="7848602" cy="2387600"/>
          </a:xfrm>
        </p:spPr>
        <p:txBody>
          <a:bodyPr/>
          <a:lstStyle/>
          <a:p>
            <a:r>
              <a:rPr lang="en-US" dirty="0"/>
              <a:t>UK e-Commerce</a:t>
            </a:r>
            <a:br>
              <a:rPr lang="en-US" dirty="0"/>
            </a:br>
            <a:r>
              <a:rPr lang="en-US" sz="4000" dirty="0"/>
              <a:t>Customer Segmentation</a:t>
            </a:r>
            <a:endParaRPr lang="en-US" dirty="0"/>
          </a:p>
        </p:txBody>
      </p:sp>
      <p:sp>
        <p:nvSpPr>
          <p:cNvPr id="3" name="Subtitle 2">
            <a:extLst>
              <a:ext uri="{FF2B5EF4-FFF2-40B4-BE49-F238E27FC236}">
                <a16:creationId xmlns:a16="http://schemas.microsoft.com/office/drawing/2014/main" id="{95831815-8205-B1EF-17CC-C2C9617FBC50}"/>
              </a:ext>
            </a:extLst>
          </p:cNvPr>
          <p:cNvSpPr>
            <a:spLocks noGrp="1"/>
          </p:cNvSpPr>
          <p:nvPr>
            <p:ph type="subTitle" idx="1"/>
          </p:nvPr>
        </p:nvSpPr>
        <p:spPr>
          <a:xfrm>
            <a:off x="3826930" y="4555066"/>
            <a:ext cx="7848602" cy="431801"/>
          </a:xfrm>
        </p:spPr>
        <p:txBody>
          <a:bodyPr/>
          <a:lstStyle/>
          <a:p>
            <a:r>
              <a:rPr lang="en-US" dirty="0"/>
              <a:t>Daud </a:t>
            </a:r>
            <a:r>
              <a:rPr lang="en-US" dirty="0" err="1"/>
              <a:t>Rusyad</a:t>
            </a:r>
            <a:r>
              <a:rPr lang="en-US" dirty="0"/>
              <a:t> Nurdin</a:t>
            </a:r>
          </a:p>
          <a:p>
            <a:endParaRPr lang="en-US" dirty="0"/>
          </a:p>
        </p:txBody>
      </p:sp>
      <p:sp>
        <p:nvSpPr>
          <p:cNvPr id="8" name="Rectangle 7">
            <a:extLst>
              <a:ext uri="{FF2B5EF4-FFF2-40B4-BE49-F238E27FC236}">
                <a16:creationId xmlns:a16="http://schemas.microsoft.com/office/drawing/2014/main" id="{62392A00-D1DC-49D7-F562-1F2F7145DF56}"/>
              </a:ext>
            </a:extLst>
          </p:cNvPr>
          <p:cNvSpPr/>
          <p:nvPr/>
        </p:nvSpPr>
        <p:spPr>
          <a:xfrm>
            <a:off x="0" y="0"/>
            <a:ext cx="3305421" cy="6858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3600" dirty="0"/>
          </a:p>
        </p:txBody>
      </p:sp>
      <p:pic>
        <p:nvPicPr>
          <p:cNvPr id="5" name="Picture 4">
            <a:extLst>
              <a:ext uri="{FF2B5EF4-FFF2-40B4-BE49-F238E27FC236}">
                <a16:creationId xmlns:a16="http://schemas.microsoft.com/office/drawing/2014/main" id="{F3BEF5A9-04DE-633A-DBB6-A26847D71B24}"/>
              </a:ext>
            </a:extLst>
          </p:cNvPr>
          <p:cNvPicPr>
            <a:picLocks noChangeAspect="1"/>
          </p:cNvPicPr>
          <p:nvPr/>
        </p:nvPicPr>
        <p:blipFill>
          <a:blip r:embed="rId2"/>
          <a:stretch>
            <a:fillRect/>
          </a:stretch>
        </p:blipFill>
        <p:spPr>
          <a:xfrm>
            <a:off x="309840" y="972608"/>
            <a:ext cx="2783911" cy="2456392"/>
          </a:xfrm>
          <a:prstGeom prst="rect">
            <a:avLst/>
          </a:prstGeom>
        </p:spPr>
      </p:pic>
      <p:pic>
        <p:nvPicPr>
          <p:cNvPr id="4" name="Picture 3">
            <a:extLst>
              <a:ext uri="{FF2B5EF4-FFF2-40B4-BE49-F238E27FC236}">
                <a16:creationId xmlns:a16="http://schemas.microsoft.com/office/drawing/2014/main" id="{5D21609E-AB5E-BA5B-AC18-4EF12C525C30}"/>
              </a:ext>
            </a:extLst>
          </p:cNvPr>
          <p:cNvPicPr>
            <a:picLocks noChangeAspect="1"/>
          </p:cNvPicPr>
          <p:nvPr/>
        </p:nvPicPr>
        <p:blipFill>
          <a:blip r:embed="rId3"/>
          <a:srcRect l="2557" t="8056" r="2813" b="2942"/>
          <a:stretch>
            <a:fillRect/>
          </a:stretch>
        </p:blipFill>
        <p:spPr>
          <a:xfrm>
            <a:off x="292097" y="3866041"/>
            <a:ext cx="2383367" cy="2241652"/>
          </a:xfrm>
          <a:prstGeom prst="rect">
            <a:avLst/>
          </a:prstGeom>
        </p:spPr>
      </p:pic>
    </p:spTree>
    <p:extLst>
      <p:ext uri="{BB962C8B-B14F-4D97-AF65-F5344CB8AC3E}">
        <p14:creationId xmlns:p14="http://schemas.microsoft.com/office/powerpoint/2010/main" val="2948974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9ADA3-9A72-7253-8B33-45925AA9696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2F28DEC-4773-3CF7-4DE5-D16AF18C1F13}"/>
              </a:ext>
            </a:extLst>
          </p:cNvPr>
          <p:cNvSpPr/>
          <p:nvPr/>
        </p:nvSpPr>
        <p:spPr>
          <a:xfrm>
            <a:off x="0" y="0"/>
            <a:ext cx="4953000" cy="6858000"/>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800" dirty="0">
                <a:solidFill>
                  <a:schemeClr val="bg1">
                    <a:lumMod val="95000"/>
                  </a:schemeClr>
                </a:solidFill>
              </a:rPr>
              <a:t>Data Cleansing</a:t>
            </a:r>
            <a:endParaRPr lang="en-US" sz="4800" dirty="0"/>
          </a:p>
        </p:txBody>
      </p:sp>
      <p:pic>
        <p:nvPicPr>
          <p:cNvPr id="3" name="Picture 2">
            <a:extLst>
              <a:ext uri="{FF2B5EF4-FFF2-40B4-BE49-F238E27FC236}">
                <a16:creationId xmlns:a16="http://schemas.microsoft.com/office/drawing/2014/main" id="{52D3D577-CA9F-B9DF-05C4-3CA154B5D1A5}"/>
              </a:ext>
            </a:extLst>
          </p:cNvPr>
          <p:cNvPicPr>
            <a:picLocks noChangeAspect="1"/>
          </p:cNvPicPr>
          <p:nvPr/>
        </p:nvPicPr>
        <p:blipFill>
          <a:blip r:embed="rId2"/>
          <a:stretch>
            <a:fillRect/>
          </a:stretch>
        </p:blipFill>
        <p:spPr>
          <a:xfrm>
            <a:off x="6900335" y="1797255"/>
            <a:ext cx="3978932" cy="3659635"/>
          </a:xfrm>
          <a:prstGeom prst="rect">
            <a:avLst/>
          </a:prstGeom>
        </p:spPr>
      </p:pic>
    </p:spTree>
    <p:extLst>
      <p:ext uri="{BB962C8B-B14F-4D97-AF65-F5344CB8AC3E}">
        <p14:creationId xmlns:p14="http://schemas.microsoft.com/office/powerpoint/2010/main" val="2975441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0FDD3-D3C1-B47F-A771-4CF902C2ECA2}"/>
            </a:ext>
          </a:extLst>
        </p:cNvPr>
        <p:cNvGrpSpPr/>
        <p:nvPr/>
      </p:nvGrpSpPr>
      <p:grpSpPr>
        <a:xfrm>
          <a:off x="0" y="0"/>
          <a:ext cx="0" cy="0"/>
          <a:chOff x="0" y="0"/>
          <a:chExt cx="0" cy="0"/>
        </a:xfrm>
      </p:grpSpPr>
      <p:sp>
        <p:nvSpPr>
          <p:cNvPr id="7" name="Rectangle: Top Corners One Rounded and One Snipped 6">
            <a:extLst>
              <a:ext uri="{FF2B5EF4-FFF2-40B4-BE49-F238E27FC236}">
                <a16:creationId xmlns:a16="http://schemas.microsoft.com/office/drawing/2014/main" id="{2EE62C03-0686-AF16-44D1-263BD62049E2}"/>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6D636-2ED0-0A25-01AF-7D1694B03653}"/>
              </a:ext>
            </a:extLst>
          </p:cNvPr>
          <p:cNvSpPr>
            <a:spLocks noGrp="1"/>
          </p:cNvSpPr>
          <p:nvPr>
            <p:ph type="title"/>
          </p:nvPr>
        </p:nvSpPr>
        <p:spPr/>
        <p:txBody>
          <a:bodyPr/>
          <a:lstStyle/>
          <a:p>
            <a:r>
              <a:rPr lang="en-US" dirty="0">
                <a:solidFill>
                  <a:schemeClr val="bg1">
                    <a:lumMod val="95000"/>
                  </a:schemeClr>
                </a:solidFill>
              </a:rPr>
              <a:t>Global information of data</a:t>
            </a:r>
          </a:p>
        </p:txBody>
      </p:sp>
      <p:pic>
        <p:nvPicPr>
          <p:cNvPr id="5" name="Picture 4">
            <a:extLst>
              <a:ext uri="{FF2B5EF4-FFF2-40B4-BE49-F238E27FC236}">
                <a16:creationId xmlns:a16="http://schemas.microsoft.com/office/drawing/2014/main" id="{FEC04304-F519-B249-E247-7584BF07DD45}"/>
              </a:ext>
            </a:extLst>
          </p:cNvPr>
          <p:cNvPicPr>
            <a:picLocks noChangeAspect="1"/>
          </p:cNvPicPr>
          <p:nvPr/>
        </p:nvPicPr>
        <p:blipFill>
          <a:blip r:embed="rId3"/>
          <a:stretch>
            <a:fillRect/>
          </a:stretch>
        </p:blipFill>
        <p:spPr>
          <a:xfrm>
            <a:off x="963431" y="1868817"/>
            <a:ext cx="5591747" cy="4499107"/>
          </a:xfrm>
          <a:prstGeom prst="rect">
            <a:avLst/>
          </a:prstGeom>
        </p:spPr>
      </p:pic>
      <p:sp>
        <p:nvSpPr>
          <p:cNvPr id="6" name="TextBox 5">
            <a:extLst>
              <a:ext uri="{FF2B5EF4-FFF2-40B4-BE49-F238E27FC236}">
                <a16:creationId xmlns:a16="http://schemas.microsoft.com/office/drawing/2014/main" id="{5DEA5D37-110D-BA26-8EB2-E974EEF9FA4C}"/>
              </a:ext>
            </a:extLst>
          </p:cNvPr>
          <p:cNvSpPr txBox="1"/>
          <p:nvPr/>
        </p:nvSpPr>
        <p:spPr>
          <a:xfrm>
            <a:off x="7274636" y="2703944"/>
            <a:ext cx="3953933" cy="286232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u="sng" dirty="0"/>
              <a:t>Information obtained</a:t>
            </a:r>
            <a:r>
              <a:rPr lang="en-US" dirty="0"/>
              <a:t>:</a:t>
            </a:r>
          </a:p>
          <a:p>
            <a:pPr marL="342900" indent="-342900">
              <a:buFont typeface="+mj-lt"/>
              <a:buAutoNum type="arabicPeriod"/>
            </a:pPr>
            <a:r>
              <a:rPr lang="en-US" dirty="0"/>
              <a:t>Total record: 541,909 rows; total column: 8 columns.</a:t>
            </a:r>
          </a:p>
          <a:p>
            <a:pPr marL="342900" indent="-342900">
              <a:buFont typeface="+mj-lt"/>
              <a:buAutoNum type="arabicPeriod"/>
            </a:pPr>
            <a:r>
              <a:rPr lang="en-US" dirty="0"/>
              <a:t>There are two columns that contain Null values, namely: (1) Description; and (2) CustomerID </a:t>
            </a:r>
            <a:r>
              <a:rPr lang="en-US" dirty="0">
                <a:sym typeface="Wingdings" panose="05000000000000000000" pitchFamily="2" charset="2"/>
              </a:rPr>
              <a:t></a:t>
            </a:r>
            <a:r>
              <a:rPr lang="en-US" dirty="0"/>
              <a:t> Data cleaning is required.</a:t>
            </a:r>
          </a:p>
          <a:p>
            <a:pPr marL="342900" indent="-342900">
              <a:buFont typeface="+mj-lt"/>
              <a:buAutoNum type="arabicPeriod"/>
            </a:pPr>
            <a:r>
              <a:rPr lang="en-US" dirty="0"/>
              <a:t>It would be better to transform data type of CustomerID </a:t>
            </a:r>
            <a:r>
              <a:rPr lang="en-US" i="1" dirty="0"/>
              <a:t>from float to object</a:t>
            </a:r>
            <a:r>
              <a:rPr lang="en-US" dirty="0"/>
              <a:t>.</a:t>
            </a:r>
          </a:p>
        </p:txBody>
      </p:sp>
      <p:pic>
        <p:nvPicPr>
          <p:cNvPr id="9" name="Picture 8">
            <a:extLst>
              <a:ext uri="{FF2B5EF4-FFF2-40B4-BE49-F238E27FC236}">
                <a16:creationId xmlns:a16="http://schemas.microsoft.com/office/drawing/2014/main" id="{00E88344-7AD0-2A46-E19C-D8A145E70D64}"/>
              </a:ext>
            </a:extLst>
          </p:cNvPr>
          <p:cNvPicPr>
            <a:picLocks noChangeAspect="1"/>
          </p:cNvPicPr>
          <p:nvPr/>
        </p:nvPicPr>
        <p:blipFill>
          <a:blip r:embed="rId4"/>
          <a:stretch>
            <a:fillRect/>
          </a:stretch>
        </p:blipFill>
        <p:spPr>
          <a:xfrm>
            <a:off x="10527266" y="1996989"/>
            <a:ext cx="826534" cy="826534"/>
          </a:xfrm>
          <a:prstGeom prst="rect">
            <a:avLst/>
          </a:prstGeom>
        </p:spPr>
      </p:pic>
      <p:sp>
        <p:nvSpPr>
          <p:cNvPr id="4" name="Isosceles Triangle 3">
            <a:extLst>
              <a:ext uri="{FF2B5EF4-FFF2-40B4-BE49-F238E27FC236}">
                <a16:creationId xmlns:a16="http://schemas.microsoft.com/office/drawing/2014/main" id="{B2A8E8A1-0D7A-0EC6-E9BB-7D3C9FF098BA}"/>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11</a:t>
            </a:fld>
            <a:endParaRPr lang="en-US" dirty="0">
              <a:latin typeface="Arial Narrow" panose="020B0606020202030204" pitchFamily="34" charset="0"/>
            </a:endParaRPr>
          </a:p>
        </p:txBody>
      </p:sp>
    </p:spTree>
    <p:extLst>
      <p:ext uri="{BB962C8B-B14F-4D97-AF65-F5344CB8AC3E}">
        <p14:creationId xmlns:p14="http://schemas.microsoft.com/office/powerpoint/2010/main" val="3307289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Top Corners One Rounded and One Snipped 8">
            <a:extLst>
              <a:ext uri="{FF2B5EF4-FFF2-40B4-BE49-F238E27FC236}">
                <a16:creationId xmlns:a16="http://schemas.microsoft.com/office/drawing/2014/main" id="{1E69256E-80E5-D769-B888-51D0FE00EEBC}"/>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6A4F01B-CCDC-84AE-149F-5830D08C4C35}"/>
              </a:ext>
            </a:extLst>
          </p:cNvPr>
          <p:cNvSpPr>
            <a:spLocks noGrp="1"/>
          </p:cNvSpPr>
          <p:nvPr>
            <p:ph type="title"/>
          </p:nvPr>
        </p:nvSpPr>
        <p:spPr/>
        <p:txBody>
          <a:bodyPr/>
          <a:lstStyle/>
          <a:p>
            <a:r>
              <a:rPr lang="en-US" dirty="0">
                <a:solidFill>
                  <a:schemeClr val="bg1"/>
                </a:solidFill>
              </a:rPr>
              <a:t>Change data type of CustomerID</a:t>
            </a:r>
          </a:p>
        </p:txBody>
      </p:sp>
      <p:grpSp>
        <p:nvGrpSpPr>
          <p:cNvPr id="44" name="Group 43">
            <a:extLst>
              <a:ext uri="{FF2B5EF4-FFF2-40B4-BE49-F238E27FC236}">
                <a16:creationId xmlns:a16="http://schemas.microsoft.com/office/drawing/2014/main" id="{C94FD3C3-F459-8711-FC6B-90A7EAB1BA41}"/>
              </a:ext>
            </a:extLst>
          </p:cNvPr>
          <p:cNvGrpSpPr/>
          <p:nvPr/>
        </p:nvGrpSpPr>
        <p:grpSpPr>
          <a:xfrm>
            <a:off x="9774074" y="3916695"/>
            <a:ext cx="1579726" cy="2607734"/>
            <a:chOff x="8774369" y="1564383"/>
            <a:chExt cx="1554966" cy="2974407"/>
          </a:xfrm>
        </p:grpSpPr>
        <p:pic>
          <p:nvPicPr>
            <p:cNvPr id="28" name="Picture 27">
              <a:extLst>
                <a:ext uri="{FF2B5EF4-FFF2-40B4-BE49-F238E27FC236}">
                  <a16:creationId xmlns:a16="http://schemas.microsoft.com/office/drawing/2014/main" id="{705F0B6C-C2AC-DBCE-F0F4-EE6C9EE02A76}"/>
                </a:ext>
              </a:extLst>
            </p:cNvPr>
            <p:cNvPicPr>
              <a:picLocks noChangeAspect="1"/>
            </p:cNvPicPr>
            <p:nvPr/>
          </p:nvPicPr>
          <p:blipFill>
            <a:blip r:embed="rId3"/>
            <a:stretch>
              <a:fillRect/>
            </a:stretch>
          </p:blipFill>
          <p:spPr>
            <a:xfrm>
              <a:off x="8774369" y="1564383"/>
              <a:ext cx="1554966" cy="2974407"/>
            </a:xfrm>
            <a:prstGeom prst="rect">
              <a:avLst/>
            </a:prstGeom>
          </p:spPr>
        </p:pic>
        <p:sp>
          <p:nvSpPr>
            <p:cNvPr id="22" name="Rectangle 21">
              <a:extLst>
                <a:ext uri="{FF2B5EF4-FFF2-40B4-BE49-F238E27FC236}">
                  <a16:creationId xmlns:a16="http://schemas.microsoft.com/office/drawing/2014/main" id="{C6AEF1FD-D6F3-BCDF-A077-08648943A3C6}"/>
                </a:ext>
              </a:extLst>
            </p:cNvPr>
            <p:cNvSpPr/>
            <p:nvPr/>
          </p:nvSpPr>
          <p:spPr>
            <a:xfrm>
              <a:off x="9067800" y="3725333"/>
              <a:ext cx="1236134" cy="24553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Arrow: Right 37">
            <a:extLst>
              <a:ext uri="{FF2B5EF4-FFF2-40B4-BE49-F238E27FC236}">
                <a16:creationId xmlns:a16="http://schemas.microsoft.com/office/drawing/2014/main" id="{DC4B555F-3269-9E80-CA3D-61F63B966339}"/>
              </a:ext>
            </a:extLst>
          </p:cNvPr>
          <p:cNvSpPr/>
          <p:nvPr/>
        </p:nvSpPr>
        <p:spPr>
          <a:xfrm rot="16200000" flipH="1">
            <a:off x="4748305" y="3296263"/>
            <a:ext cx="371774" cy="372533"/>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C91C9100-37B5-372F-5EBF-A5D476184D23}"/>
              </a:ext>
            </a:extLst>
          </p:cNvPr>
          <p:cNvGrpSpPr/>
          <p:nvPr/>
        </p:nvGrpSpPr>
        <p:grpSpPr>
          <a:xfrm>
            <a:off x="1347380" y="1632461"/>
            <a:ext cx="7173625" cy="1610652"/>
            <a:chOff x="885163" y="1666226"/>
            <a:chExt cx="6950042" cy="1409822"/>
          </a:xfrm>
        </p:grpSpPr>
        <p:pic>
          <p:nvPicPr>
            <p:cNvPr id="42" name="Picture 41">
              <a:extLst>
                <a:ext uri="{FF2B5EF4-FFF2-40B4-BE49-F238E27FC236}">
                  <a16:creationId xmlns:a16="http://schemas.microsoft.com/office/drawing/2014/main" id="{F07E0BFE-4EF4-CD54-16E7-B5589454DD0A}"/>
                </a:ext>
              </a:extLst>
            </p:cNvPr>
            <p:cNvPicPr>
              <a:picLocks noChangeAspect="1"/>
            </p:cNvPicPr>
            <p:nvPr/>
          </p:nvPicPr>
          <p:blipFill>
            <a:blip r:embed="rId4"/>
            <a:stretch>
              <a:fillRect/>
            </a:stretch>
          </p:blipFill>
          <p:spPr>
            <a:xfrm>
              <a:off x="885163" y="1666226"/>
              <a:ext cx="6950042" cy="1409822"/>
            </a:xfrm>
            <a:prstGeom prst="rect">
              <a:avLst/>
            </a:prstGeom>
          </p:spPr>
        </p:pic>
        <p:sp>
          <p:nvSpPr>
            <p:cNvPr id="29" name="Rectangle 28">
              <a:extLst>
                <a:ext uri="{FF2B5EF4-FFF2-40B4-BE49-F238E27FC236}">
                  <a16:creationId xmlns:a16="http://schemas.microsoft.com/office/drawing/2014/main" id="{09697E1C-C205-9339-4013-DD5A8AA7D409}"/>
                </a:ext>
              </a:extLst>
            </p:cNvPr>
            <p:cNvSpPr/>
            <p:nvPr/>
          </p:nvSpPr>
          <p:spPr>
            <a:xfrm>
              <a:off x="6333064" y="1690689"/>
              <a:ext cx="681050" cy="1368426"/>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D06B2CA0-C954-4632-CC92-7B87919AD87B}"/>
              </a:ext>
            </a:extLst>
          </p:cNvPr>
          <p:cNvGrpSpPr/>
          <p:nvPr/>
        </p:nvGrpSpPr>
        <p:grpSpPr>
          <a:xfrm>
            <a:off x="1347380" y="3776048"/>
            <a:ext cx="7126830" cy="2748381"/>
            <a:chOff x="945829" y="3725333"/>
            <a:chExt cx="6856452" cy="2607734"/>
          </a:xfrm>
        </p:grpSpPr>
        <p:pic>
          <p:nvPicPr>
            <p:cNvPr id="40" name="Picture 39">
              <a:extLst>
                <a:ext uri="{FF2B5EF4-FFF2-40B4-BE49-F238E27FC236}">
                  <a16:creationId xmlns:a16="http://schemas.microsoft.com/office/drawing/2014/main" id="{CF859F8B-381E-6A8C-A86C-261C5923D475}"/>
                </a:ext>
              </a:extLst>
            </p:cNvPr>
            <p:cNvPicPr>
              <a:picLocks noChangeAspect="1"/>
            </p:cNvPicPr>
            <p:nvPr/>
          </p:nvPicPr>
          <p:blipFill>
            <a:blip r:embed="rId5"/>
            <a:srcRect l="3963"/>
            <a:stretch>
              <a:fillRect/>
            </a:stretch>
          </p:blipFill>
          <p:spPr>
            <a:xfrm>
              <a:off x="945829" y="3725333"/>
              <a:ext cx="6856452" cy="2607734"/>
            </a:xfrm>
            <a:prstGeom prst="rect">
              <a:avLst/>
            </a:prstGeom>
          </p:spPr>
        </p:pic>
        <p:sp>
          <p:nvSpPr>
            <p:cNvPr id="43" name="Rectangle 42">
              <a:extLst>
                <a:ext uri="{FF2B5EF4-FFF2-40B4-BE49-F238E27FC236}">
                  <a16:creationId xmlns:a16="http://schemas.microsoft.com/office/drawing/2014/main" id="{A2933BAE-E4B9-8853-1986-78BB28A7DC90}"/>
                </a:ext>
              </a:extLst>
            </p:cNvPr>
            <p:cNvSpPr/>
            <p:nvPr/>
          </p:nvSpPr>
          <p:spPr>
            <a:xfrm>
              <a:off x="6341531" y="4914363"/>
              <a:ext cx="681050" cy="136842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46" name="TextBox 45">
            <a:extLst>
              <a:ext uri="{FF2B5EF4-FFF2-40B4-BE49-F238E27FC236}">
                <a16:creationId xmlns:a16="http://schemas.microsoft.com/office/drawing/2014/main" id="{4FBB1E78-A54C-A001-A410-46EB19EFC275}"/>
              </a:ext>
            </a:extLst>
          </p:cNvPr>
          <p:cNvSpPr txBox="1"/>
          <p:nvPr/>
        </p:nvSpPr>
        <p:spPr>
          <a:xfrm>
            <a:off x="544275" y="1660409"/>
            <a:ext cx="803105"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pPr algn="ctr"/>
            <a:r>
              <a:rPr lang="en-US" dirty="0">
                <a:solidFill>
                  <a:schemeClr val="bg1"/>
                </a:solidFill>
              </a:rPr>
              <a:t>Before</a:t>
            </a:r>
          </a:p>
        </p:txBody>
      </p:sp>
      <p:sp>
        <p:nvSpPr>
          <p:cNvPr id="47" name="TextBox 46">
            <a:extLst>
              <a:ext uri="{FF2B5EF4-FFF2-40B4-BE49-F238E27FC236}">
                <a16:creationId xmlns:a16="http://schemas.microsoft.com/office/drawing/2014/main" id="{A318EFE2-9F68-549E-2744-19270B1E4A6E}"/>
              </a:ext>
            </a:extLst>
          </p:cNvPr>
          <p:cNvSpPr txBox="1"/>
          <p:nvPr/>
        </p:nvSpPr>
        <p:spPr>
          <a:xfrm>
            <a:off x="544275" y="3776049"/>
            <a:ext cx="803105"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dirty="0">
                <a:solidFill>
                  <a:schemeClr val="bg1"/>
                </a:solidFill>
              </a:rPr>
              <a:t>After</a:t>
            </a:r>
          </a:p>
        </p:txBody>
      </p:sp>
      <p:sp>
        <p:nvSpPr>
          <p:cNvPr id="50" name="Arrow: Right 49">
            <a:extLst>
              <a:ext uri="{FF2B5EF4-FFF2-40B4-BE49-F238E27FC236}">
                <a16:creationId xmlns:a16="http://schemas.microsoft.com/office/drawing/2014/main" id="{192262C7-5D35-BE90-F666-9F86483D644C}"/>
              </a:ext>
            </a:extLst>
          </p:cNvPr>
          <p:cNvSpPr/>
          <p:nvPr/>
        </p:nvSpPr>
        <p:spPr>
          <a:xfrm>
            <a:off x="8785695" y="5029208"/>
            <a:ext cx="790105" cy="362189"/>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5F42D8EE-F206-9638-835B-16083D1951FF}"/>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12</a:t>
            </a:fld>
            <a:endParaRPr lang="en-US" dirty="0">
              <a:latin typeface="Arial Narrow" panose="020B0606020202030204" pitchFamily="34" charset="0"/>
            </a:endParaRPr>
          </a:p>
        </p:txBody>
      </p:sp>
    </p:spTree>
    <p:extLst>
      <p:ext uri="{BB962C8B-B14F-4D97-AF65-F5344CB8AC3E}">
        <p14:creationId xmlns:p14="http://schemas.microsoft.com/office/powerpoint/2010/main" val="2921294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085CB-0A62-ADBE-92E4-D7E56A7A9F42}"/>
            </a:ext>
          </a:extLst>
        </p:cNvPr>
        <p:cNvGrpSpPr/>
        <p:nvPr/>
      </p:nvGrpSpPr>
      <p:grpSpPr>
        <a:xfrm>
          <a:off x="0" y="0"/>
          <a:ext cx="0" cy="0"/>
          <a:chOff x="0" y="0"/>
          <a:chExt cx="0" cy="0"/>
        </a:xfrm>
      </p:grpSpPr>
      <p:sp>
        <p:nvSpPr>
          <p:cNvPr id="6" name="Rectangle: Top Corners One Rounded and One Snipped 5">
            <a:extLst>
              <a:ext uri="{FF2B5EF4-FFF2-40B4-BE49-F238E27FC236}">
                <a16:creationId xmlns:a16="http://schemas.microsoft.com/office/drawing/2014/main" id="{F5380047-B772-22F8-BC11-743A00ECA9D1}"/>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C3735-82AD-3AA4-D980-97BFDD7446D0}"/>
              </a:ext>
            </a:extLst>
          </p:cNvPr>
          <p:cNvSpPr>
            <a:spLocks noGrp="1"/>
          </p:cNvSpPr>
          <p:nvPr>
            <p:ph type="title"/>
          </p:nvPr>
        </p:nvSpPr>
        <p:spPr/>
        <p:txBody>
          <a:bodyPr/>
          <a:lstStyle/>
          <a:p>
            <a:r>
              <a:rPr lang="en-US" dirty="0">
                <a:solidFill>
                  <a:schemeClr val="bg1">
                    <a:lumMod val="95000"/>
                  </a:schemeClr>
                </a:solidFill>
              </a:rPr>
              <a:t>Data Duplicate</a:t>
            </a:r>
          </a:p>
        </p:txBody>
      </p:sp>
      <p:sp>
        <p:nvSpPr>
          <p:cNvPr id="10" name="TextBox 9">
            <a:extLst>
              <a:ext uri="{FF2B5EF4-FFF2-40B4-BE49-F238E27FC236}">
                <a16:creationId xmlns:a16="http://schemas.microsoft.com/office/drawing/2014/main" id="{0DE5D492-1527-4F33-63C1-8819833581D1}"/>
              </a:ext>
            </a:extLst>
          </p:cNvPr>
          <p:cNvSpPr txBox="1"/>
          <p:nvPr/>
        </p:nvSpPr>
        <p:spPr>
          <a:xfrm>
            <a:off x="8837000" y="5544001"/>
            <a:ext cx="2777067"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Total duplicate: 5268 rows </a:t>
            </a:r>
          </a:p>
          <a:p>
            <a:r>
              <a:rPr lang="en-US" dirty="0">
                <a:sym typeface="Wingdings" panose="05000000000000000000" pitchFamily="2" charset="2"/>
              </a:rPr>
              <a:t> </a:t>
            </a:r>
            <a:r>
              <a:rPr lang="en-US" dirty="0"/>
              <a:t>Need to </a:t>
            </a:r>
            <a:r>
              <a:rPr lang="en-US" u="sng" dirty="0"/>
              <a:t>de</a:t>
            </a:r>
            <a:r>
              <a:rPr lang="en-US" dirty="0"/>
              <a:t>duplicate</a:t>
            </a:r>
          </a:p>
        </p:txBody>
      </p:sp>
      <p:pic>
        <p:nvPicPr>
          <p:cNvPr id="12" name="Picture 11">
            <a:extLst>
              <a:ext uri="{FF2B5EF4-FFF2-40B4-BE49-F238E27FC236}">
                <a16:creationId xmlns:a16="http://schemas.microsoft.com/office/drawing/2014/main" id="{47F9AC6D-AB62-0157-D3E8-A5C9E8335CD6}"/>
              </a:ext>
            </a:extLst>
          </p:cNvPr>
          <p:cNvPicPr>
            <a:picLocks noChangeAspect="1"/>
          </p:cNvPicPr>
          <p:nvPr/>
        </p:nvPicPr>
        <p:blipFill>
          <a:blip r:embed="rId2"/>
          <a:stretch>
            <a:fillRect/>
          </a:stretch>
        </p:blipFill>
        <p:spPr>
          <a:xfrm>
            <a:off x="1024161" y="1952096"/>
            <a:ext cx="7412885" cy="4238236"/>
          </a:xfrm>
          <a:prstGeom prst="rect">
            <a:avLst/>
          </a:prstGeom>
        </p:spPr>
      </p:pic>
      <p:pic>
        <p:nvPicPr>
          <p:cNvPr id="13" name="Picture 12">
            <a:extLst>
              <a:ext uri="{FF2B5EF4-FFF2-40B4-BE49-F238E27FC236}">
                <a16:creationId xmlns:a16="http://schemas.microsoft.com/office/drawing/2014/main" id="{24C7890A-8645-B0C6-B8FD-640F2FDFAE04}"/>
              </a:ext>
            </a:extLst>
          </p:cNvPr>
          <p:cNvPicPr>
            <a:picLocks noChangeAspect="1"/>
          </p:cNvPicPr>
          <p:nvPr/>
        </p:nvPicPr>
        <p:blipFill>
          <a:blip r:embed="rId3"/>
          <a:stretch>
            <a:fillRect/>
          </a:stretch>
        </p:blipFill>
        <p:spPr>
          <a:xfrm>
            <a:off x="8694667" y="4556668"/>
            <a:ext cx="826534" cy="826534"/>
          </a:xfrm>
          <a:prstGeom prst="rect">
            <a:avLst/>
          </a:prstGeom>
        </p:spPr>
      </p:pic>
      <p:sp>
        <p:nvSpPr>
          <p:cNvPr id="4" name="Isosceles Triangle 3">
            <a:extLst>
              <a:ext uri="{FF2B5EF4-FFF2-40B4-BE49-F238E27FC236}">
                <a16:creationId xmlns:a16="http://schemas.microsoft.com/office/drawing/2014/main" id="{F34D02E8-2534-BA92-9701-A9FA48DFC0F1}"/>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13</a:t>
            </a:fld>
            <a:endParaRPr lang="en-US" dirty="0">
              <a:latin typeface="Arial Narrow" panose="020B0606020202030204" pitchFamily="34" charset="0"/>
            </a:endParaRPr>
          </a:p>
        </p:txBody>
      </p:sp>
    </p:spTree>
    <p:extLst>
      <p:ext uri="{BB962C8B-B14F-4D97-AF65-F5344CB8AC3E}">
        <p14:creationId xmlns:p14="http://schemas.microsoft.com/office/powerpoint/2010/main" val="2709488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6962D-05BF-1F1E-DAC8-CECE69FCD688}"/>
            </a:ext>
          </a:extLst>
        </p:cNvPr>
        <p:cNvGrpSpPr/>
        <p:nvPr/>
      </p:nvGrpSpPr>
      <p:grpSpPr>
        <a:xfrm>
          <a:off x="0" y="0"/>
          <a:ext cx="0" cy="0"/>
          <a:chOff x="0" y="0"/>
          <a:chExt cx="0" cy="0"/>
        </a:xfrm>
      </p:grpSpPr>
      <p:sp>
        <p:nvSpPr>
          <p:cNvPr id="9" name="Rectangle: Top Corners One Rounded and One Snipped 8">
            <a:extLst>
              <a:ext uri="{FF2B5EF4-FFF2-40B4-BE49-F238E27FC236}">
                <a16:creationId xmlns:a16="http://schemas.microsoft.com/office/drawing/2014/main" id="{8734474B-A74B-FD29-85F0-4E9CF0678969}"/>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3CAF785-C13A-0054-9AAC-92B79B17E41E}"/>
              </a:ext>
            </a:extLst>
          </p:cNvPr>
          <p:cNvSpPr>
            <a:spLocks noGrp="1"/>
          </p:cNvSpPr>
          <p:nvPr>
            <p:ph type="title"/>
          </p:nvPr>
        </p:nvSpPr>
        <p:spPr/>
        <p:txBody>
          <a:bodyPr/>
          <a:lstStyle/>
          <a:p>
            <a:r>
              <a:rPr lang="en-US" dirty="0">
                <a:solidFill>
                  <a:schemeClr val="bg1"/>
                </a:solidFill>
              </a:rPr>
              <a:t>Remove Duplicate</a:t>
            </a:r>
          </a:p>
        </p:txBody>
      </p:sp>
      <p:pic>
        <p:nvPicPr>
          <p:cNvPr id="7" name="Picture 6">
            <a:extLst>
              <a:ext uri="{FF2B5EF4-FFF2-40B4-BE49-F238E27FC236}">
                <a16:creationId xmlns:a16="http://schemas.microsoft.com/office/drawing/2014/main" id="{6FEB89EF-40A1-2244-4B85-41004CE3C20C}"/>
              </a:ext>
            </a:extLst>
          </p:cNvPr>
          <p:cNvPicPr>
            <a:picLocks noChangeAspect="1"/>
          </p:cNvPicPr>
          <p:nvPr/>
        </p:nvPicPr>
        <p:blipFill>
          <a:blip r:embed="rId2"/>
          <a:srcRect l="4427" t="35313" b="45553"/>
          <a:stretch>
            <a:fillRect/>
          </a:stretch>
        </p:blipFill>
        <p:spPr>
          <a:xfrm>
            <a:off x="1286926" y="1690688"/>
            <a:ext cx="7382933" cy="799363"/>
          </a:xfrm>
          <a:prstGeom prst="rect">
            <a:avLst/>
          </a:prstGeom>
        </p:spPr>
      </p:pic>
      <p:sp>
        <p:nvSpPr>
          <p:cNvPr id="10" name="TextBox 9">
            <a:extLst>
              <a:ext uri="{FF2B5EF4-FFF2-40B4-BE49-F238E27FC236}">
                <a16:creationId xmlns:a16="http://schemas.microsoft.com/office/drawing/2014/main" id="{5FFD53F4-64EA-8707-98BE-F23C2E9B2FB5}"/>
              </a:ext>
            </a:extLst>
          </p:cNvPr>
          <p:cNvSpPr txBox="1"/>
          <p:nvPr/>
        </p:nvSpPr>
        <p:spPr>
          <a:xfrm>
            <a:off x="466273" y="1668902"/>
            <a:ext cx="803105"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solidFill>
                  <a:schemeClr val="bg1"/>
                </a:solidFill>
              </a:rPr>
              <a:t>Before</a:t>
            </a:r>
          </a:p>
        </p:txBody>
      </p:sp>
      <p:sp>
        <p:nvSpPr>
          <p:cNvPr id="12" name="TextBox 11">
            <a:extLst>
              <a:ext uri="{FF2B5EF4-FFF2-40B4-BE49-F238E27FC236}">
                <a16:creationId xmlns:a16="http://schemas.microsoft.com/office/drawing/2014/main" id="{10457B77-DA93-497B-B448-5590B197D006}"/>
              </a:ext>
            </a:extLst>
          </p:cNvPr>
          <p:cNvSpPr txBox="1"/>
          <p:nvPr/>
        </p:nvSpPr>
        <p:spPr>
          <a:xfrm>
            <a:off x="8957734" y="5568396"/>
            <a:ext cx="2556932" cy="923330"/>
          </a:xfrm>
          <a:prstGeom prst="rect">
            <a:avLst/>
          </a:prstGeom>
          <a:solidFill>
            <a:schemeClr val="accent6">
              <a:lumMod val="20000"/>
              <a:lumOff val="80000"/>
            </a:schemeClr>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After removing duplicate data, there are 536,641 rows of data left.</a:t>
            </a:r>
          </a:p>
        </p:txBody>
      </p:sp>
      <p:sp>
        <p:nvSpPr>
          <p:cNvPr id="13" name="TextBox 12">
            <a:extLst>
              <a:ext uri="{FF2B5EF4-FFF2-40B4-BE49-F238E27FC236}">
                <a16:creationId xmlns:a16="http://schemas.microsoft.com/office/drawing/2014/main" id="{A4AD3BC9-80F2-59D2-FA01-4B4821BD6B4C}"/>
              </a:ext>
            </a:extLst>
          </p:cNvPr>
          <p:cNvSpPr txBox="1"/>
          <p:nvPr/>
        </p:nvSpPr>
        <p:spPr>
          <a:xfrm>
            <a:off x="509221" y="5569117"/>
            <a:ext cx="803105"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dirty="0">
                <a:solidFill>
                  <a:schemeClr val="bg1"/>
                </a:solidFill>
              </a:rPr>
              <a:t>After</a:t>
            </a:r>
          </a:p>
        </p:txBody>
      </p:sp>
      <p:pic>
        <p:nvPicPr>
          <p:cNvPr id="16" name="Picture 15">
            <a:extLst>
              <a:ext uri="{FF2B5EF4-FFF2-40B4-BE49-F238E27FC236}">
                <a16:creationId xmlns:a16="http://schemas.microsoft.com/office/drawing/2014/main" id="{FBF5E0C9-46B0-6767-1279-157AE89E3642}"/>
              </a:ext>
            </a:extLst>
          </p:cNvPr>
          <p:cNvPicPr>
            <a:picLocks noChangeAspect="1"/>
          </p:cNvPicPr>
          <p:nvPr/>
        </p:nvPicPr>
        <p:blipFill>
          <a:blip r:embed="rId3"/>
          <a:stretch>
            <a:fillRect/>
          </a:stretch>
        </p:blipFill>
        <p:spPr>
          <a:xfrm>
            <a:off x="1356939" y="3037716"/>
            <a:ext cx="7312920" cy="3498292"/>
          </a:xfrm>
          <a:prstGeom prst="rect">
            <a:avLst/>
          </a:prstGeom>
        </p:spPr>
      </p:pic>
      <p:sp>
        <p:nvSpPr>
          <p:cNvPr id="24" name="Rectangle 23">
            <a:extLst>
              <a:ext uri="{FF2B5EF4-FFF2-40B4-BE49-F238E27FC236}">
                <a16:creationId xmlns:a16="http://schemas.microsoft.com/office/drawing/2014/main" id="{183E25C7-B374-1E45-4D90-E5ECE3231DF7}"/>
              </a:ext>
            </a:extLst>
          </p:cNvPr>
          <p:cNvSpPr/>
          <p:nvPr/>
        </p:nvSpPr>
        <p:spPr>
          <a:xfrm>
            <a:off x="1356939" y="3835400"/>
            <a:ext cx="3181187" cy="32173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D1724F08-C812-06B6-B743-6F46CAB54D16}"/>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14</a:t>
            </a:fld>
            <a:endParaRPr lang="en-US" dirty="0">
              <a:latin typeface="Arial Narrow" panose="020B0606020202030204" pitchFamily="34" charset="0"/>
            </a:endParaRPr>
          </a:p>
        </p:txBody>
      </p:sp>
    </p:spTree>
    <p:extLst>
      <p:ext uri="{BB962C8B-B14F-4D97-AF65-F5344CB8AC3E}">
        <p14:creationId xmlns:p14="http://schemas.microsoft.com/office/powerpoint/2010/main" val="388911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0EBD2-E5B1-26D7-3D25-47FAF97580CD}"/>
            </a:ext>
          </a:extLst>
        </p:cNvPr>
        <p:cNvGrpSpPr/>
        <p:nvPr/>
      </p:nvGrpSpPr>
      <p:grpSpPr>
        <a:xfrm>
          <a:off x="0" y="0"/>
          <a:ext cx="0" cy="0"/>
          <a:chOff x="0" y="0"/>
          <a:chExt cx="0" cy="0"/>
        </a:xfrm>
      </p:grpSpPr>
      <p:sp>
        <p:nvSpPr>
          <p:cNvPr id="6" name="Rectangle: Top Corners One Rounded and One Snipped 5">
            <a:extLst>
              <a:ext uri="{FF2B5EF4-FFF2-40B4-BE49-F238E27FC236}">
                <a16:creationId xmlns:a16="http://schemas.microsoft.com/office/drawing/2014/main" id="{8427CE8B-3840-4F9D-CCEA-14771AB25A7A}"/>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5BA88-4D36-088C-E953-063EB8A32B09}"/>
              </a:ext>
            </a:extLst>
          </p:cNvPr>
          <p:cNvSpPr>
            <a:spLocks noGrp="1"/>
          </p:cNvSpPr>
          <p:nvPr>
            <p:ph type="title"/>
          </p:nvPr>
        </p:nvSpPr>
        <p:spPr/>
        <p:txBody>
          <a:bodyPr/>
          <a:lstStyle/>
          <a:p>
            <a:r>
              <a:rPr lang="en-US" dirty="0">
                <a:solidFill>
                  <a:schemeClr val="bg1">
                    <a:lumMod val="95000"/>
                  </a:schemeClr>
                </a:solidFill>
              </a:rPr>
              <a:t>Outliers</a:t>
            </a:r>
          </a:p>
        </p:txBody>
      </p:sp>
      <p:sp>
        <p:nvSpPr>
          <p:cNvPr id="10" name="TextBox 9">
            <a:extLst>
              <a:ext uri="{FF2B5EF4-FFF2-40B4-BE49-F238E27FC236}">
                <a16:creationId xmlns:a16="http://schemas.microsoft.com/office/drawing/2014/main" id="{9CEE22DD-9182-C33D-CEF5-D1EC739A3B2A}"/>
              </a:ext>
            </a:extLst>
          </p:cNvPr>
          <p:cNvSpPr txBox="1"/>
          <p:nvPr/>
        </p:nvSpPr>
        <p:spPr>
          <a:xfrm>
            <a:off x="8750334" y="5715001"/>
            <a:ext cx="2394995"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Remove outliers</a:t>
            </a:r>
          </a:p>
        </p:txBody>
      </p:sp>
      <p:pic>
        <p:nvPicPr>
          <p:cNvPr id="4" name="Picture 3">
            <a:extLst>
              <a:ext uri="{FF2B5EF4-FFF2-40B4-BE49-F238E27FC236}">
                <a16:creationId xmlns:a16="http://schemas.microsoft.com/office/drawing/2014/main" id="{06606618-AD88-E2E9-972E-A37C00AE6C11}"/>
              </a:ext>
            </a:extLst>
          </p:cNvPr>
          <p:cNvPicPr>
            <a:picLocks noChangeAspect="1"/>
          </p:cNvPicPr>
          <p:nvPr/>
        </p:nvPicPr>
        <p:blipFill>
          <a:blip r:embed="rId2"/>
          <a:stretch>
            <a:fillRect/>
          </a:stretch>
        </p:blipFill>
        <p:spPr>
          <a:xfrm>
            <a:off x="0" y="1503363"/>
            <a:ext cx="8556184" cy="4989512"/>
          </a:xfrm>
          <a:prstGeom prst="rect">
            <a:avLst/>
          </a:prstGeom>
        </p:spPr>
      </p:pic>
      <p:pic>
        <p:nvPicPr>
          <p:cNvPr id="8" name="Picture 7">
            <a:extLst>
              <a:ext uri="{FF2B5EF4-FFF2-40B4-BE49-F238E27FC236}">
                <a16:creationId xmlns:a16="http://schemas.microsoft.com/office/drawing/2014/main" id="{98D0964B-9387-A29E-2CE2-ECB59E089911}"/>
              </a:ext>
            </a:extLst>
          </p:cNvPr>
          <p:cNvPicPr>
            <a:picLocks noChangeAspect="1"/>
          </p:cNvPicPr>
          <p:nvPr/>
        </p:nvPicPr>
        <p:blipFill>
          <a:blip r:embed="rId3"/>
          <a:stretch>
            <a:fillRect/>
          </a:stretch>
        </p:blipFill>
        <p:spPr>
          <a:xfrm>
            <a:off x="8563319" y="2431673"/>
            <a:ext cx="3483039" cy="929594"/>
          </a:xfrm>
          <a:prstGeom prst="rect">
            <a:avLst/>
          </a:prstGeom>
        </p:spPr>
      </p:pic>
      <p:sp>
        <p:nvSpPr>
          <p:cNvPr id="9" name="TextBox 8">
            <a:extLst>
              <a:ext uri="{FF2B5EF4-FFF2-40B4-BE49-F238E27FC236}">
                <a16:creationId xmlns:a16="http://schemas.microsoft.com/office/drawing/2014/main" id="{D251808A-B7C2-EFB5-CFD0-866E482B4B3C}"/>
              </a:ext>
            </a:extLst>
          </p:cNvPr>
          <p:cNvSpPr txBox="1"/>
          <p:nvPr/>
        </p:nvSpPr>
        <p:spPr>
          <a:xfrm>
            <a:off x="8750334" y="1690688"/>
            <a:ext cx="803105"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solidFill>
                  <a:schemeClr val="bg1"/>
                </a:solidFill>
              </a:rPr>
              <a:t>Before</a:t>
            </a:r>
          </a:p>
        </p:txBody>
      </p:sp>
      <p:pic>
        <p:nvPicPr>
          <p:cNvPr id="11" name="Picture 10">
            <a:extLst>
              <a:ext uri="{FF2B5EF4-FFF2-40B4-BE49-F238E27FC236}">
                <a16:creationId xmlns:a16="http://schemas.microsoft.com/office/drawing/2014/main" id="{0369654E-FFCB-D102-A528-964B71D444C2}"/>
              </a:ext>
            </a:extLst>
          </p:cNvPr>
          <p:cNvPicPr>
            <a:picLocks noChangeAspect="1"/>
          </p:cNvPicPr>
          <p:nvPr/>
        </p:nvPicPr>
        <p:blipFill>
          <a:blip r:embed="rId4"/>
          <a:stretch>
            <a:fillRect/>
          </a:stretch>
        </p:blipFill>
        <p:spPr>
          <a:xfrm>
            <a:off x="11200800" y="5301734"/>
            <a:ext cx="826534" cy="826534"/>
          </a:xfrm>
          <a:prstGeom prst="rect">
            <a:avLst/>
          </a:prstGeom>
        </p:spPr>
      </p:pic>
      <p:sp>
        <p:nvSpPr>
          <p:cNvPr id="12" name="Rectangle 11">
            <a:extLst>
              <a:ext uri="{FF2B5EF4-FFF2-40B4-BE49-F238E27FC236}">
                <a16:creationId xmlns:a16="http://schemas.microsoft.com/office/drawing/2014/main" id="{3E3ED9CA-94B5-6367-624E-837B1C3F262A}"/>
              </a:ext>
            </a:extLst>
          </p:cNvPr>
          <p:cNvSpPr/>
          <p:nvPr/>
        </p:nvSpPr>
        <p:spPr>
          <a:xfrm>
            <a:off x="10414000" y="2760133"/>
            <a:ext cx="423333" cy="601134"/>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5DED869F-63C7-0C85-AF37-F52E5C4CACDE}"/>
              </a:ext>
            </a:extLst>
          </p:cNvPr>
          <p:cNvSpPr/>
          <p:nvPr/>
        </p:nvSpPr>
        <p:spPr>
          <a:xfrm>
            <a:off x="11604001" y="2760133"/>
            <a:ext cx="423333" cy="601134"/>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2328EDC5-3AFF-D8B3-8117-B2495F1B47CD}"/>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15</a:t>
            </a:fld>
            <a:endParaRPr lang="en-US" dirty="0">
              <a:latin typeface="Arial Narrow" panose="020B0606020202030204" pitchFamily="34" charset="0"/>
            </a:endParaRPr>
          </a:p>
        </p:txBody>
      </p:sp>
    </p:spTree>
    <p:extLst>
      <p:ext uri="{BB962C8B-B14F-4D97-AF65-F5344CB8AC3E}">
        <p14:creationId xmlns:p14="http://schemas.microsoft.com/office/powerpoint/2010/main" val="3515547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CC088-7D3A-85F8-4DE9-DECDA74283E8}"/>
            </a:ext>
          </a:extLst>
        </p:cNvPr>
        <p:cNvGrpSpPr/>
        <p:nvPr/>
      </p:nvGrpSpPr>
      <p:grpSpPr>
        <a:xfrm>
          <a:off x="0" y="0"/>
          <a:ext cx="0" cy="0"/>
          <a:chOff x="0" y="0"/>
          <a:chExt cx="0" cy="0"/>
        </a:xfrm>
      </p:grpSpPr>
      <p:sp>
        <p:nvSpPr>
          <p:cNvPr id="9" name="Rectangle: Top Corners One Rounded and One Snipped 8">
            <a:extLst>
              <a:ext uri="{FF2B5EF4-FFF2-40B4-BE49-F238E27FC236}">
                <a16:creationId xmlns:a16="http://schemas.microsoft.com/office/drawing/2014/main" id="{5D7C7274-D761-BBAC-05E1-E67A44E87594}"/>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69AD6FB-71A8-6090-6825-9B001C587FD0}"/>
              </a:ext>
            </a:extLst>
          </p:cNvPr>
          <p:cNvSpPr>
            <a:spLocks noGrp="1"/>
          </p:cNvSpPr>
          <p:nvPr>
            <p:ph type="title"/>
          </p:nvPr>
        </p:nvSpPr>
        <p:spPr/>
        <p:txBody>
          <a:bodyPr/>
          <a:lstStyle/>
          <a:p>
            <a:r>
              <a:rPr lang="en-US" dirty="0">
                <a:solidFill>
                  <a:schemeClr val="bg1"/>
                </a:solidFill>
              </a:rPr>
              <a:t>Remove Outliers</a:t>
            </a:r>
          </a:p>
        </p:txBody>
      </p:sp>
      <p:pic>
        <p:nvPicPr>
          <p:cNvPr id="3" name="Picture 2">
            <a:extLst>
              <a:ext uri="{FF2B5EF4-FFF2-40B4-BE49-F238E27FC236}">
                <a16:creationId xmlns:a16="http://schemas.microsoft.com/office/drawing/2014/main" id="{1EE6A21F-3FE1-04EB-4226-FC144AC31DF2}"/>
              </a:ext>
            </a:extLst>
          </p:cNvPr>
          <p:cNvPicPr>
            <a:picLocks noChangeAspect="1"/>
          </p:cNvPicPr>
          <p:nvPr/>
        </p:nvPicPr>
        <p:blipFill>
          <a:blip r:embed="rId2"/>
          <a:stretch>
            <a:fillRect/>
          </a:stretch>
        </p:blipFill>
        <p:spPr>
          <a:xfrm>
            <a:off x="438328" y="1540933"/>
            <a:ext cx="7729119" cy="5097669"/>
          </a:xfrm>
          <a:prstGeom prst="rect">
            <a:avLst/>
          </a:prstGeom>
        </p:spPr>
      </p:pic>
      <p:pic>
        <p:nvPicPr>
          <p:cNvPr id="8" name="Picture 7">
            <a:extLst>
              <a:ext uri="{FF2B5EF4-FFF2-40B4-BE49-F238E27FC236}">
                <a16:creationId xmlns:a16="http://schemas.microsoft.com/office/drawing/2014/main" id="{CE10EF22-94EF-ADDD-7BE9-6C5AD0B4E459}"/>
              </a:ext>
            </a:extLst>
          </p:cNvPr>
          <p:cNvPicPr>
            <a:picLocks noChangeAspect="1"/>
          </p:cNvPicPr>
          <p:nvPr/>
        </p:nvPicPr>
        <p:blipFill>
          <a:blip r:embed="rId3"/>
          <a:stretch>
            <a:fillRect/>
          </a:stretch>
        </p:blipFill>
        <p:spPr>
          <a:xfrm>
            <a:off x="8282711" y="2438565"/>
            <a:ext cx="3635055" cy="1150720"/>
          </a:xfrm>
          <a:prstGeom prst="rect">
            <a:avLst/>
          </a:prstGeom>
        </p:spPr>
      </p:pic>
      <p:sp>
        <p:nvSpPr>
          <p:cNvPr id="15" name="TextBox 14">
            <a:extLst>
              <a:ext uri="{FF2B5EF4-FFF2-40B4-BE49-F238E27FC236}">
                <a16:creationId xmlns:a16="http://schemas.microsoft.com/office/drawing/2014/main" id="{7B397DE2-990E-3BE6-041B-DFF8FAFC45D5}"/>
              </a:ext>
            </a:extLst>
          </p:cNvPr>
          <p:cNvSpPr txBox="1"/>
          <p:nvPr/>
        </p:nvSpPr>
        <p:spPr>
          <a:xfrm>
            <a:off x="8282711" y="1767430"/>
            <a:ext cx="803105"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dirty="0">
                <a:solidFill>
                  <a:schemeClr val="bg1"/>
                </a:solidFill>
              </a:rPr>
              <a:t>After</a:t>
            </a:r>
          </a:p>
        </p:txBody>
      </p:sp>
      <p:sp>
        <p:nvSpPr>
          <p:cNvPr id="16" name="TextBox 15">
            <a:extLst>
              <a:ext uri="{FF2B5EF4-FFF2-40B4-BE49-F238E27FC236}">
                <a16:creationId xmlns:a16="http://schemas.microsoft.com/office/drawing/2014/main" id="{C871EF0E-4754-FEC5-D00A-1631B0FDE474}"/>
              </a:ext>
            </a:extLst>
          </p:cNvPr>
          <p:cNvSpPr txBox="1"/>
          <p:nvPr/>
        </p:nvSpPr>
        <p:spPr>
          <a:xfrm>
            <a:off x="8390468" y="5661529"/>
            <a:ext cx="3056466" cy="646331"/>
          </a:xfrm>
          <a:prstGeom prst="rect">
            <a:avLst/>
          </a:prstGeom>
          <a:solidFill>
            <a:schemeClr val="accent6">
              <a:lumMod val="20000"/>
              <a:lumOff val="80000"/>
            </a:schemeClr>
          </a:solidFill>
          <a:ln>
            <a:solidFill>
              <a:schemeClr val="accent6">
                <a:lumMod val="60000"/>
                <a:lumOff val="40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After removing outliers, there are 445,792 rows of data left.</a:t>
            </a:r>
          </a:p>
        </p:txBody>
      </p:sp>
      <p:sp>
        <p:nvSpPr>
          <p:cNvPr id="17" name="Rectangle 16">
            <a:extLst>
              <a:ext uri="{FF2B5EF4-FFF2-40B4-BE49-F238E27FC236}">
                <a16:creationId xmlns:a16="http://schemas.microsoft.com/office/drawing/2014/main" id="{E43A8EA1-CCEE-C1BB-D53B-976D3524F56B}"/>
              </a:ext>
            </a:extLst>
          </p:cNvPr>
          <p:cNvSpPr/>
          <p:nvPr/>
        </p:nvSpPr>
        <p:spPr>
          <a:xfrm>
            <a:off x="10354733" y="2868109"/>
            <a:ext cx="343335" cy="72117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AF294752-278D-66E0-63F2-74A57D3BDED6}"/>
              </a:ext>
            </a:extLst>
          </p:cNvPr>
          <p:cNvSpPr/>
          <p:nvPr/>
        </p:nvSpPr>
        <p:spPr>
          <a:xfrm>
            <a:off x="11582004" y="2868108"/>
            <a:ext cx="343335" cy="72117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CB09183C-13B6-1FF5-9F1B-F347469B5982}"/>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16</a:t>
            </a:fld>
            <a:endParaRPr lang="en-US" dirty="0">
              <a:latin typeface="Arial Narrow" panose="020B0606020202030204" pitchFamily="34" charset="0"/>
            </a:endParaRPr>
          </a:p>
        </p:txBody>
      </p:sp>
    </p:spTree>
    <p:extLst>
      <p:ext uri="{BB962C8B-B14F-4D97-AF65-F5344CB8AC3E}">
        <p14:creationId xmlns:p14="http://schemas.microsoft.com/office/powerpoint/2010/main" val="1289836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7DC4A-1497-0662-03DA-AD694E2B611C}"/>
            </a:ext>
          </a:extLst>
        </p:cNvPr>
        <p:cNvGrpSpPr/>
        <p:nvPr/>
      </p:nvGrpSpPr>
      <p:grpSpPr>
        <a:xfrm>
          <a:off x="0" y="0"/>
          <a:ext cx="0" cy="0"/>
          <a:chOff x="0" y="0"/>
          <a:chExt cx="0" cy="0"/>
        </a:xfrm>
      </p:grpSpPr>
      <p:sp>
        <p:nvSpPr>
          <p:cNvPr id="6" name="Rectangle: Top Corners One Rounded and One Snipped 5">
            <a:extLst>
              <a:ext uri="{FF2B5EF4-FFF2-40B4-BE49-F238E27FC236}">
                <a16:creationId xmlns:a16="http://schemas.microsoft.com/office/drawing/2014/main" id="{B7EF1BB5-27B1-F345-B781-B5D91A78249F}"/>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635D61-E87F-7ADD-B14F-655C7D033077}"/>
              </a:ext>
            </a:extLst>
          </p:cNvPr>
          <p:cNvSpPr>
            <a:spLocks noGrp="1"/>
          </p:cNvSpPr>
          <p:nvPr>
            <p:ph type="title"/>
          </p:nvPr>
        </p:nvSpPr>
        <p:spPr/>
        <p:txBody>
          <a:bodyPr/>
          <a:lstStyle/>
          <a:p>
            <a:r>
              <a:rPr lang="en-US" dirty="0">
                <a:solidFill>
                  <a:schemeClr val="bg1">
                    <a:lumMod val="95000"/>
                  </a:schemeClr>
                </a:solidFill>
              </a:rPr>
              <a:t>Negative value of Quantity and </a:t>
            </a:r>
            <a:r>
              <a:rPr lang="en-US" dirty="0" err="1">
                <a:solidFill>
                  <a:schemeClr val="bg1">
                    <a:lumMod val="95000"/>
                  </a:schemeClr>
                </a:solidFill>
              </a:rPr>
              <a:t>UnitPrice</a:t>
            </a:r>
            <a:endParaRPr lang="en-US" dirty="0">
              <a:solidFill>
                <a:schemeClr val="bg1">
                  <a:lumMod val="95000"/>
                </a:schemeClr>
              </a:solidFill>
            </a:endParaRPr>
          </a:p>
        </p:txBody>
      </p:sp>
      <p:sp>
        <p:nvSpPr>
          <p:cNvPr id="10" name="TextBox 9">
            <a:extLst>
              <a:ext uri="{FF2B5EF4-FFF2-40B4-BE49-F238E27FC236}">
                <a16:creationId xmlns:a16="http://schemas.microsoft.com/office/drawing/2014/main" id="{D0B0AC16-EA56-79B2-B06B-CC038B277C5B}"/>
              </a:ext>
            </a:extLst>
          </p:cNvPr>
          <p:cNvSpPr txBox="1"/>
          <p:nvPr/>
        </p:nvSpPr>
        <p:spPr>
          <a:xfrm>
            <a:off x="9578657" y="5527534"/>
            <a:ext cx="1902144"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Remove the data </a:t>
            </a:r>
            <a:r>
              <a:rPr lang="en-US" dirty="0">
                <a:sym typeface="Wingdings" panose="05000000000000000000" pitchFamily="2" charset="2"/>
              </a:rPr>
              <a:t> not relevant</a:t>
            </a:r>
            <a:endParaRPr lang="en-US" dirty="0"/>
          </a:p>
        </p:txBody>
      </p:sp>
      <p:pic>
        <p:nvPicPr>
          <p:cNvPr id="4" name="Picture 3">
            <a:extLst>
              <a:ext uri="{FF2B5EF4-FFF2-40B4-BE49-F238E27FC236}">
                <a16:creationId xmlns:a16="http://schemas.microsoft.com/office/drawing/2014/main" id="{167377A1-E6A7-C4A2-C73A-8B4098495DF1}"/>
              </a:ext>
            </a:extLst>
          </p:cNvPr>
          <p:cNvPicPr>
            <a:picLocks noChangeAspect="1"/>
          </p:cNvPicPr>
          <p:nvPr/>
        </p:nvPicPr>
        <p:blipFill>
          <a:blip r:embed="rId2"/>
          <a:stretch>
            <a:fillRect/>
          </a:stretch>
        </p:blipFill>
        <p:spPr>
          <a:xfrm>
            <a:off x="3156712" y="5138550"/>
            <a:ext cx="6142025" cy="1035315"/>
          </a:xfrm>
          <a:prstGeom prst="rect">
            <a:avLst/>
          </a:prstGeom>
        </p:spPr>
      </p:pic>
      <p:pic>
        <p:nvPicPr>
          <p:cNvPr id="8" name="Picture 7">
            <a:extLst>
              <a:ext uri="{FF2B5EF4-FFF2-40B4-BE49-F238E27FC236}">
                <a16:creationId xmlns:a16="http://schemas.microsoft.com/office/drawing/2014/main" id="{209F7AB7-87DC-BD01-2D2E-AC4EC96C637E}"/>
              </a:ext>
            </a:extLst>
          </p:cNvPr>
          <p:cNvPicPr>
            <a:picLocks noChangeAspect="1"/>
          </p:cNvPicPr>
          <p:nvPr/>
        </p:nvPicPr>
        <p:blipFill>
          <a:blip r:embed="rId3"/>
          <a:stretch>
            <a:fillRect/>
          </a:stretch>
        </p:blipFill>
        <p:spPr>
          <a:xfrm>
            <a:off x="491066" y="1699155"/>
            <a:ext cx="3901778" cy="784928"/>
          </a:xfrm>
          <a:prstGeom prst="rect">
            <a:avLst/>
          </a:prstGeom>
        </p:spPr>
      </p:pic>
      <p:pic>
        <p:nvPicPr>
          <p:cNvPr id="11" name="Picture 10">
            <a:extLst>
              <a:ext uri="{FF2B5EF4-FFF2-40B4-BE49-F238E27FC236}">
                <a16:creationId xmlns:a16="http://schemas.microsoft.com/office/drawing/2014/main" id="{01F296E1-D488-8816-E38E-F045A9DA25F7}"/>
              </a:ext>
            </a:extLst>
          </p:cNvPr>
          <p:cNvPicPr>
            <a:picLocks noChangeAspect="1"/>
          </p:cNvPicPr>
          <p:nvPr/>
        </p:nvPicPr>
        <p:blipFill>
          <a:blip r:embed="rId4"/>
          <a:stretch>
            <a:fillRect/>
          </a:stretch>
        </p:blipFill>
        <p:spPr>
          <a:xfrm>
            <a:off x="3156712" y="2249130"/>
            <a:ext cx="6142025" cy="2698047"/>
          </a:xfrm>
          <a:prstGeom prst="rect">
            <a:avLst/>
          </a:prstGeom>
        </p:spPr>
      </p:pic>
      <p:sp>
        <p:nvSpPr>
          <p:cNvPr id="13" name="TextBox 12">
            <a:extLst>
              <a:ext uri="{FF2B5EF4-FFF2-40B4-BE49-F238E27FC236}">
                <a16:creationId xmlns:a16="http://schemas.microsoft.com/office/drawing/2014/main" id="{C915D717-BA46-9A21-525F-600A0C7C83C5}"/>
              </a:ext>
            </a:extLst>
          </p:cNvPr>
          <p:cNvSpPr txBox="1"/>
          <p:nvPr/>
        </p:nvSpPr>
        <p:spPr>
          <a:xfrm>
            <a:off x="429226" y="3708881"/>
            <a:ext cx="2486863"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Negative values in Quantity and </a:t>
            </a:r>
            <a:r>
              <a:rPr lang="en-US" dirty="0" err="1"/>
              <a:t>UnitPrice</a:t>
            </a:r>
            <a:r>
              <a:rPr lang="en-US" dirty="0"/>
              <a:t> are present, likely due to </a:t>
            </a:r>
            <a:r>
              <a:rPr lang="en-US" u="sng" dirty="0"/>
              <a:t>cancelled transactions</a:t>
            </a:r>
            <a:r>
              <a:rPr lang="en-US" dirty="0"/>
              <a:t>. </a:t>
            </a:r>
            <a:r>
              <a:rPr lang="en-US" sz="1200" dirty="0"/>
              <a:t>*)</a:t>
            </a:r>
            <a:endParaRPr lang="en-US" dirty="0"/>
          </a:p>
        </p:txBody>
      </p:sp>
      <p:sp>
        <p:nvSpPr>
          <p:cNvPr id="14" name="TextBox 13">
            <a:extLst>
              <a:ext uri="{FF2B5EF4-FFF2-40B4-BE49-F238E27FC236}">
                <a16:creationId xmlns:a16="http://schemas.microsoft.com/office/drawing/2014/main" id="{6328212B-FE03-9031-5429-08617779C0AF}"/>
              </a:ext>
            </a:extLst>
          </p:cNvPr>
          <p:cNvSpPr txBox="1"/>
          <p:nvPr/>
        </p:nvSpPr>
        <p:spPr>
          <a:xfrm>
            <a:off x="289409" y="6492875"/>
            <a:ext cx="5253361" cy="261610"/>
          </a:xfrm>
          <a:prstGeom prst="rect">
            <a:avLst/>
          </a:prstGeom>
          <a:noFill/>
        </p:spPr>
        <p:txBody>
          <a:bodyPr wrap="none" rtlCol="0">
            <a:spAutoFit/>
          </a:bodyPr>
          <a:lstStyle/>
          <a:p>
            <a:r>
              <a:rPr lang="en-US" sz="1000" dirty="0"/>
              <a:t>*) </a:t>
            </a:r>
            <a:r>
              <a:rPr lang="en-US" sz="1100" dirty="0"/>
              <a:t>https://www.kaggle.com/code/duygujones/customer-behaviour-analysis-eda-rfm-pca</a:t>
            </a:r>
          </a:p>
        </p:txBody>
      </p:sp>
      <p:pic>
        <p:nvPicPr>
          <p:cNvPr id="15" name="Picture 14">
            <a:extLst>
              <a:ext uri="{FF2B5EF4-FFF2-40B4-BE49-F238E27FC236}">
                <a16:creationId xmlns:a16="http://schemas.microsoft.com/office/drawing/2014/main" id="{77E7775B-DF51-3701-4FDF-0E711F7730D9}"/>
              </a:ext>
            </a:extLst>
          </p:cNvPr>
          <p:cNvPicPr>
            <a:picLocks noChangeAspect="1"/>
          </p:cNvPicPr>
          <p:nvPr/>
        </p:nvPicPr>
        <p:blipFill>
          <a:blip r:embed="rId5"/>
          <a:stretch>
            <a:fillRect/>
          </a:stretch>
        </p:blipFill>
        <p:spPr>
          <a:xfrm>
            <a:off x="11260067" y="4803074"/>
            <a:ext cx="826534" cy="826534"/>
          </a:xfrm>
          <a:prstGeom prst="rect">
            <a:avLst/>
          </a:prstGeom>
        </p:spPr>
      </p:pic>
      <p:pic>
        <p:nvPicPr>
          <p:cNvPr id="16" name="Picture 15">
            <a:extLst>
              <a:ext uri="{FF2B5EF4-FFF2-40B4-BE49-F238E27FC236}">
                <a16:creationId xmlns:a16="http://schemas.microsoft.com/office/drawing/2014/main" id="{93229C3F-0554-86D2-0A00-19CB1EDD0247}"/>
              </a:ext>
            </a:extLst>
          </p:cNvPr>
          <p:cNvPicPr>
            <a:picLocks noChangeAspect="1"/>
          </p:cNvPicPr>
          <p:nvPr/>
        </p:nvPicPr>
        <p:blipFill>
          <a:blip r:embed="rId5"/>
          <a:stretch>
            <a:fillRect/>
          </a:stretch>
        </p:blipFill>
        <p:spPr>
          <a:xfrm>
            <a:off x="206400" y="2859390"/>
            <a:ext cx="826534" cy="826534"/>
          </a:xfrm>
          <a:prstGeom prst="rect">
            <a:avLst/>
          </a:prstGeom>
        </p:spPr>
      </p:pic>
      <p:sp>
        <p:nvSpPr>
          <p:cNvPr id="5" name="Isosceles Triangle 4">
            <a:extLst>
              <a:ext uri="{FF2B5EF4-FFF2-40B4-BE49-F238E27FC236}">
                <a16:creationId xmlns:a16="http://schemas.microsoft.com/office/drawing/2014/main" id="{33CFB58E-B00D-16FA-0970-8E6EA73E3222}"/>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17</a:t>
            </a:fld>
            <a:endParaRPr lang="en-US" dirty="0">
              <a:latin typeface="Arial Narrow" panose="020B0606020202030204" pitchFamily="34" charset="0"/>
            </a:endParaRPr>
          </a:p>
        </p:txBody>
      </p:sp>
    </p:spTree>
    <p:extLst>
      <p:ext uri="{BB962C8B-B14F-4D97-AF65-F5344CB8AC3E}">
        <p14:creationId xmlns:p14="http://schemas.microsoft.com/office/powerpoint/2010/main" val="1625755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ED0E6-9ED4-7FE8-E127-AB37C8E75E0B}"/>
            </a:ext>
          </a:extLst>
        </p:cNvPr>
        <p:cNvGrpSpPr/>
        <p:nvPr/>
      </p:nvGrpSpPr>
      <p:grpSpPr>
        <a:xfrm>
          <a:off x="0" y="0"/>
          <a:ext cx="0" cy="0"/>
          <a:chOff x="0" y="0"/>
          <a:chExt cx="0" cy="0"/>
        </a:xfrm>
      </p:grpSpPr>
      <p:sp>
        <p:nvSpPr>
          <p:cNvPr id="9" name="Rectangle: Top Corners One Rounded and One Snipped 8">
            <a:extLst>
              <a:ext uri="{FF2B5EF4-FFF2-40B4-BE49-F238E27FC236}">
                <a16:creationId xmlns:a16="http://schemas.microsoft.com/office/drawing/2014/main" id="{CFD60AEF-E1CD-4437-C9B3-B1838A330BEF}"/>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A14C820-C416-19B3-F93D-2F5E8A98D2E7}"/>
              </a:ext>
            </a:extLst>
          </p:cNvPr>
          <p:cNvSpPr>
            <a:spLocks noGrp="1"/>
          </p:cNvSpPr>
          <p:nvPr>
            <p:ph type="title"/>
          </p:nvPr>
        </p:nvSpPr>
        <p:spPr/>
        <p:txBody>
          <a:bodyPr/>
          <a:lstStyle/>
          <a:p>
            <a:r>
              <a:rPr lang="en-US" dirty="0">
                <a:solidFill>
                  <a:schemeClr val="bg1"/>
                </a:solidFill>
              </a:rPr>
              <a:t>Remove cancelled transaction</a:t>
            </a:r>
          </a:p>
        </p:txBody>
      </p:sp>
      <p:pic>
        <p:nvPicPr>
          <p:cNvPr id="3" name="Picture 2">
            <a:extLst>
              <a:ext uri="{FF2B5EF4-FFF2-40B4-BE49-F238E27FC236}">
                <a16:creationId xmlns:a16="http://schemas.microsoft.com/office/drawing/2014/main" id="{C378445C-C22D-42EF-7894-E9B1874D6B6F}"/>
              </a:ext>
            </a:extLst>
          </p:cNvPr>
          <p:cNvPicPr>
            <a:picLocks noChangeAspect="1"/>
          </p:cNvPicPr>
          <p:nvPr/>
        </p:nvPicPr>
        <p:blipFill>
          <a:blip r:embed="rId2"/>
          <a:stretch>
            <a:fillRect/>
          </a:stretch>
        </p:blipFill>
        <p:spPr>
          <a:xfrm>
            <a:off x="2377263" y="2238085"/>
            <a:ext cx="6063466" cy="2681048"/>
          </a:xfrm>
          <a:prstGeom prst="rect">
            <a:avLst/>
          </a:prstGeom>
        </p:spPr>
      </p:pic>
      <p:sp>
        <p:nvSpPr>
          <p:cNvPr id="4" name="Rectangle 3">
            <a:extLst>
              <a:ext uri="{FF2B5EF4-FFF2-40B4-BE49-F238E27FC236}">
                <a16:creationId xmlns:a16="http://schemas.microsoft.com/office/drawing/2014/main" id="{775EABF8-7328-2D41-4CBB-CACB36CED1B2}"/>
              </a:ext>
            </a:extLst>
          </p:cNvPr>
          <p:cNvSpPr/>
          <p:nvPr/>
        </p:nvSpPr>
        <p:spPr>
          <a:xfrm>
            <a:off x="2377263" y="4224867"/>
            <a:ext cx="6063466" cy="69426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E6C14447-A7B1-1061-EB9B-564B20F0D4C4}"/>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18</a:t>
            </a:fld>
            <a:endParaRPr lang="en-US" dirty="0">
              <a:latin typeface="Arial Narrow" panose="020B0606020202030204" pitchFamily="34" charset="0"/>
            </a:endParaRPr>
          </a:p>
        </p:txBody>
      </p:sp>
    </p:spTree>
    <p:extLst>
      <p:ext uri="{BB962C8B-B14F-4D97-AF65-F5344CB8AC3E}">
        <p14:creationId xmlns:p14="http://schemas.microsoft.com/office/powerpoint/2010/main" val="2140251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1AFAB-E155-B59A-DA4E-6BD6933D48D7}"/>
            </a:ext>
          </a:extLst>
        </p:cNvPr>
        <p:cNvGrpSpPr/>
        <p:nvPr/>
      </p:nvGrpSpPr>
      <p:grpSpPr>
        <a:xfrm>
          <a:off x="0" y="0"/>
          <a:ext cx="0" cy="0"/>
          <a:chOff x="0" y="0"/>
          <a:chExt cx="0" cy="0"/>
        </a:xfrm>
      </p:grpSpPr>
      <p:sp>
        <p:nvSpPr>
          <p:cNvPr id="6" name="Rectangle: Top Corners One Rounded and One Snipped 5">
            <a:extLst>
              <a:ext uri="{FF2B5EF4-FFF2-40B4-BE49-F238E27FC236}">
                <a16:creationId xmlns:a16="http://schemas.microsoft.com/office/drawing/2014/main" id="{88672223-D633-6AAE-43A9-3E548EDDC98A}"/>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07A74-58D2-539C-4A10-CA436DCD4726}"/>
              </a:ext>
            </a:extLst>
          </p:cNvPr>
          <p:cNvSpPr>
            <a:spLocks noGrp="1"/>
          </p:cNvSpPr>
          <p:nvPr>
            <p:ph type="title"/>
          </p:nvPr>
        </p:nvSpPr>
        <p:spPr/>
        <p:txBody>
          <a:bodyPr/>
          <a:lstStyle/>
          <a:p>
            <a:r>
              <a:rPr lang="en-US" dirty="0">
                <a:solidFill>
                  <a:schemeClr val="bg1">
                    <a:lumMod val="95000"/>
                  </a:schemeClr>
                </a:solidFill>
              </a:rPr>
              <a:t>Anomaly Data</a:t>
            </a:r>
          </a:p>
        </p:txBody>
      </p:sp>
      <p:pic>
        <p:nvPicPr>
          <p:cNvPr id="3" name="Picture 2">
            <a:extLst>
              <a:ext uri="{FF2B5EF4-FFF2-40B4-BE49-F238E27FC236}">
                <a16:creationId xmlns:a16="http://schemas.microsoft.com/office/drawing/2014/main" id="{FFC1B00A-0B1D-56AB-9572-4CD297C29933}"/>
              </a:ext>
            </a:extLst>
          </p:cNvPr>
          <p:cNvPicPr>
            <a:picLocks noChangeAspect="1"/>
          </p:cNvPicPr>
          <p:nvPr/>
        </p:nvPicPr>
        <p:blipFill>
          <a:blip r:embed="rId2"/>
          <a:srcRect b="20563"/>
          <a:stretch>
            <a:fillRect/>
          </a:stretch>
        </p:blipFill>
        <p:spPr>
          <a:xfrm>
            <a:off x="935567" y="1952096"/>
            <a:ext cx="3733800" cy="2772304"/>
          </a:xfrm>
          <a:prstGeom prst="rect">
            <a:avLst/>
          </a:prstGeom>
        </p:spPr>
      </p:pic>
      <p:sp>
        <p:nvSpPr>
          <p:cNvPr id="5" name="TextBox 4">
            <a:extLst>
              <a:ext uri="{FF2B5EF4-FFF2-40B4-BE49-F238E27FC236}">
                <a16:creationId xmlns:a16="http://schemas.microsoft.com/office/drawing/2014/main" id="{8B51C6F0-F068-AC3B-A230-136A394B1FC1}"/>
              </a:ext>
            </a:extLst>
          </p:cNvPr>
          <p:cNvSpPr txBox="1"/>
          <p:nvPr/>
        </p:nvSpPr>
        <p:spPr>
          <a:xfrm>
            <a:off x="8878232" y="1929619"/>
            <a:ext cx="2735835"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There is no constraint validation in the source data database table.</a:t>
            </a:r>
          </a:p>
        </p:txBody>
      </p:sp>
      <p:pic>
        <p:nvPicPr>
          <p:cNvPr id="9" name="Picture 8">
            <a:extLst>
              <a:ext uri="{FF2B5EF4-FFF2-40B4-BE49-F238E27FC236}">
                <a16:creationId xmlns:a16="http://schemas.microsoft.com/office/drawing/2014/main" id="{13E85A14-BCEA-8947-9484-7B4B6E30D261}"/>
              </a:ext>
            </a:extLst>
          </p:cNvPr>
          <p:cNvPicPr>
            <a:picLocks noChangeAspect="1"/>
          </p:cNvPicPr>
          <p:nvPr/>
        </p:nvPicPr>
        <p:blipFill>
          <a:blip r:embed="rId3"/>
          <a:stretch>
            <a:fillRect/>
          </a:stretch>
        </p:blipFill>
        <p:spPr>
          <a:xfrm>
            <a:off x="5217846" y="1952096"/>
            <a:ext cx="3360711" cy="2034716"/>
          </a:xfrm>
          <a:prstGeom prst="rect">
            <a:avLst/>
          </a:prstGeom>
        </p:spPr>
      </p:pic>
      <p:sp>
        <p:nvSpPr>
          <p:cNvPr id="11" name="Arrow: Right 10">
            <a:extLst>
              <a:ext uri="{FF2B5EF4-FFF2-40B4-BE49-F238E27FC236}">
                <a16:creationId xmlns:a16="http://schemas.microsoft.com/office/drawing/2014/main" id="{A242D52B-B6E4-4FA3-3AFC-D4DA3D2A10A1}"/>
              </a:ext>
            </a:extLst>
          </p:cNvPr>
          <p:cNvSpPr/>
          <p:nvPr/>
        </p:nvSpPr>
        <p:spPr>
          <a:xfrm>
            <a:off x="6781802" y="2607735"/>
            <a:ext cx="211667" cy="2116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5055FD9-EB7C-3373-FEA6-3DD02E3FFC74}"/>
              </a:ext>
            </a:extLst>
          </p:cNvPr>
          <p:cNvSpPr txBox="1"/>
          <p:nvPr/>
        </p:nvSpPr>
        <p:spPr>
          <a:xfrm>
            <a:off x="838200" y="1604908"/>
            <a:ext cx="1286891" cy="307777"/>
          </a:xfrm>
          <a:prstGeom prst="rect">
            <a:avLst/>
          </a:prstGeom>
          <a:noFill/>
        </p:spPr>
        <p:txBody>
          <a:bodyPr wrap="none" rtlCol="0">
            <a:spAutoFit/>
          </a:bodyPr>
          <a:lstStyle/>
          <a:p>
            <a:r>
              <a:rPr lang="en-US" sz="1400" dirty="0"/>
              <a:t>*) Data Sample</a:t>
            </a:r>
          </a:p>
        </p:txBody>
      </p:sp>
      <p:pic>
        <p:nvPicPr>
          <p:cNvPr id="14" name="Picture 13">
            <a:extLst>
              <a:ext uri="{FF2B5EF4-FFF2-40B4-BE49-F238E27FC236}">
                <a16:creationId xmlns:a16="http://schemas.microsoft.com/office/drawing/2014/main" id="{807C99E9-83AE-349F-67A4-28150489D952}"/>
              </a:ext>
            </a:extLst>
          </p:cNvPr>
          <p:cNvPicPr>
            <a:picLocks noChangeAspect="1"/>
          </p:cNvPicPr>
          <p:nvPr/>
        </p:nvPicPr>
        <p:blipFill>
          <a:blip r:embed="rId4"/>
          <a:stretch>
            <a:fillRect/>
          </a:stretch>
        </p:blipFill>
        <p:spPr>
          <a:xfrm>
            <a:off x="5217846" y="4335426"/>
            <a:ext cx="6073666" cy="1463167"/>
          </a:xfrm>
          <a:prstGeom prst="rect">
            <a:avLst/>
          </a:prstGeom>
        </p:spPr>
      </p:pic>
      <p:sp>
        <p:nvSpPr>
          <p:cNvPr id="15" name="Arrow: Right 14">
            <a:extLst>
              <a:ext uri="{FF2B5EF4-FFF2-40B4-BE49-F238E27FC236}">
                <a16:creationId xmlns:a16="http://schemas.microsoft.com/office/drawing/2014/main" id="{58E7F4AA-E280-C050-0CC3-CF3F75185FDD}"/>
              </a:ext>
            </a:extLst>
          </p:cNvPr>
          <p:cNvSpPr/>
          <p:nvPr/>
        </p:nvSpPr>
        <p:spPr>
          <a:xfrm>
            <a:off x="4669367" y="4397160"/>
            <a:ext cx="548479" cy="1524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CE74832-4DBE-F486-4DB4-78642A478712}"/>
              </a:ext>
            </a:extLst>
          </p:cNvPr>
          <p:cNvPicPr>
            <a:picLocks noChangeAspect="1"/>
          </p:cNvPicPr>
          <p:nvPr/>
        </p:nvPicPr>
        <p:blipFill>
          <a:blip r:embed="rId5"/>
          <a:stretch>
            <a:fillRect/>
          </a:stretch>
        </p:blipFill>
        <p:spPr>
          <a:xfrm>
            <a:off x="935243" y="4902983"/>
            <a:ext cx="3734124" cy="1470787"/>
          </a:xfrm>
          <a:prstGeom prst="rect">
            <a:avLst/>
          </a:prstGeom>
        </p:spPr>
      </p:pic>
      <p:sp>
        <p:nvSpPr>
          <p:cNvPr id="18" name="TextBox 17">
            <a:extLst>
              <a:ext uri="{FF2B5EF4-FFF2-40B4-BE49-F238E27FC236}">
                <a16:creationId xmlns:a16="http://schemas.microsoft.com/office/drawing/2014/main" id="{3CBB8E32-278C-5711-4CBF-735B471B7DDD}"/>
              </a:ext>
            </a:extLst>
          </p:cNvPr>
          <p:cNvSpPr txBox="1"/>
          <p:nvPr/>
        </p:nvSpPr>
        <p:spPr>
          <a:xfrm>
            <a:off x="4451306" y="6014708"/>
            <a:ext cx="4509814"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Transform </a:t>
            </a:r>
            <a:r>
              <a:rPr lang="en-US" dirty="0" err="1"/>
              <a:t>StockCode</a:t>
            </a:r>
            <a:r>
              <a:rPr lang="en-US" dirty="0"/>
              <a:t> </a:t>
            </a:r>
            <a:r>
              <a:rPr lang="en-US" dirty="0">
                <a:sym typeface="Wingdings" panose="05000000000000000000" pitchFamily="2" charset="2"/>
              </a:rPr>
              <a:t> Use function Upper()</a:t>
            </a:r>
            <a:endParaRPr lang="en-US" dirty="0"/>
          </a:p>
        </p:txBody>
      </p:sp>
      <p:sp>
        <p:nvSpPr>
          <p:cNvPr id="7" name="Isosceles Triangle 6">
            <a:extLst>
              <a:ext uri="{FF2B5EF4-FFF2-40B4-BE49-F238E27FC236}">
                <a16:creationId xmlns:a16="http://schemas.microsoft.com/office/drawing/2014/main" id="{24D84449-8A78-D07F-B651-2327C1979DDF}"/>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19</a:t>
            </a:fld>
            <a:endParaRPr lang="en-US" dirty="0">
              <a:latin typeface="Arial Narrow" panose="020B0606020202030204" pitchFamily="34" charset="0"/>
            </a:endParaRPr>
          </a:p>
        </p:txBody>
      </p:sp>
    </p:spTree>
    <p:extLst>
      <p:ext uri="{BB962C8B-B14F-4D97-AF65-F5344CB8AC3E}">
        <p14:creationId xmlns:p14="http://schemas.microsoft.com/office/powerpoint/2010/main" val="1836453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7C03-C397-6C09-4C55-CB1F53BD086C}"/>
              </a:ext>
            </a:extLst>
          </p:cNvPr>
          <p:cNvSpPr>
            <a:spLocks noGrp="1"/>
          </p:cNvSpPr>
          <p:nvPr>
            <p:ph type="title"/>
          </p:nvPr>
        </p:nvSpPr>
        <p:spPr/>
        <p:txBody>
          <a:bodyPr/>
          <a:lstStyle/>
          <a:p>
            <a:r>
              <a:rPr lang="en-US" dirty="0"/>
              <a:t>Introduction</a:t>
            </a:r>
          </a:p>
        </p:txBody>
      </p:sp>
      <p:pic>
        <p:nvPicPr>
          <p:cNvPr id="4" name="Picture 3">
            <a:extLst>
              <a:ext uri="{FF2B5EF4-FFF2-40B4-BE49-F238E27FC236}">
                <a16:creationId xmlns:a16="http://schemas.microsoft.com/office/drawing/2014/main" id="{1FA8918A-5DD0-914B-1943-BFB4CCAA5994}"/>
              </a:ext>
            </a:extLst>
          </p:cNvPr>
          <p:cNvPicPr>
            <a:picLocks noChangeAspect="1"/>
          </p:cNvPicPr>
          <p:nvPr/>
        </p:nvPicPr>
        <p:blipFill>
          <a:blip r:embed="rId3"/>
          <a:srcRect l="6736" t="8841" r="8291" b="6185"/>
          <a:stretch>
            <a:fillRect/>
          </a:stretch>
        </p:blipFill>
        <p:spPr>
          <a:xfrm>
            <a:off x="773875" y="5108808"/>
            <a:ext cx="1198859" cy="1198859"/>
          </a:xfrm>
          <a:prstGeom prst="rect">
            <a:avLst/>
          </a:prstGeom>
        </p:spPr>
      </p:pic>
      <p:pic>
        <p:nvPicPr>
          <p:cNvPr id="5" name="Picture 4">
            <a:extLst>
              <a:ext uri="{FF2B5EF4-FFF2-40B4-BE49-F238E27FC236}">
                <a16:creationId xmlns:a16="http://schemas.microsoft.com/office/drawing/2014/main" id="{7ED61D6D-19A6-E2D0-75F5-0A9DD314E4E6}"/>
              </a:ext>
            </a:extLst>
          </p:cNvPr>
          <p:cNvPicPr>
            <a:picLocks noChangeAspect="1"/>
          </p:cNvPicPr>
          <p:nvPr/>
        </p:nvPicPr>
        <p:blipFill>
          <a:blip r:embed="rId4"/>
          <a:srcRect l="9011" t="19876" r="9507" b="17655"/>
          <a:stretch>
            <a:fillRect/>
          </a:stretch>
        </p:blipFill>
        <p:spPr>
          <a:xfrm>
            <a:off x="10104046" y="3462024"/>
            <a:ext cx="1469888" cy="1126914"/>
          </a:xfrm>
          <a:prstGeom prst="rect">
            <a:avLst/>
          </a:prstGeom>
        </p:spPr>
      </p:pic>
      <p:pic>
        <p:nvPicPr>
          <p:cNvPr id="8" name="Picture 7">
            <a:extLst>
              <a:ext uri="{FF2B5EF4-FFF2-40B4-BE49-F238E27FC236}">
                <a16:creationId xmlns:a16="http://schemas.microsoft.com/office/drawing/2014/main" id="{C5466EC5-D821-3091-E753-2DEABAAE4FB6}"/>
              </a:ext>
            </a:extLst>
          </p:cNvPr>
          <p:cNvPicPr>
            <a:picLocks noChangeAspect="1"/>
          </p:cNvPicPr>
          <p:nvPr/>
        </p:nvPicPr>
        <p:blipFill>
          <a:blip r:embed="rId5"/>
          <a:stretch>
            <a:fillRect/>
          </a:stretch>
        </p:blipFill>
        <p:spPr>
          <a:xfrm>
            <a:off x="1083734" y="1772942"/>
            <a:ext cx="770467" cy="1431974"/>
          </a:xfrm>
          <a:prstGeom prst="rect">
            <a:avLst/>
          </a:prstGeom>
        </p:spPr>
      </p:pic>
      <p:sp>
        <p:nvSpPr>
          <p:cNvPr id="9" name="Rectangle: Diagonal Corners Rounded 8">
            <a:extLst>
              <a:ext uri="{FF2B5EF4-FFF2-40B4-BE49-F238E27FC236}">
                <a16:creationId xmlns:a16="http://schemas.microsoft.com/office/drawing/2014/main" id="{27EAF2B6-3379-B66E-A9C6-4B8E6BB3038B}"/>
              </a:ext>
            </a:extLst>
          </p:cNvPr>
          <p:cNvSpPr/>
          <p:nvPr/>
        </p:nvSpPr>
        <p:spPr>
          <a:xfrm>
            <a:off x="1955800" y="1856761"/>
            <a:ext cx="6908800" cy="1198859"/>
          </a:xfrm>
          <a:prstGeom prst="round2DiagRect">
            <a:avLst/>
          </a:prstGeom>
          <a:ln/>
        </p:spPr>
        <p:style>
          <a:lnRef idx="0">
            <a:schemeClr val="accent5"/>
          </a:lnRef>
          <a:fillRef idx="3">
            <a:schemeClr val="accent5"/>
          </a:fillRef>
          <a:effectRef idx="3">
            <a:schemeClr val="accent5"/>
          </a:effectRef>
          <a:fontRef idx="minor">
            <a:schemeClr val="lt1"/>
          </a:fontRef>
        </p:style>
        <p:txBody>
          <a:bodyPr rtlCol="0" anchor="ctr"/>
          <a:lstStyle/>
          <a:p>
            <a:r>
              <a:rPr lang="en-US" sz="1400" dirty="0"/>
              <a:t>My name is Daud </a:t>
            </a:r>
            <a:r>
              <a:rPr lang="en-US" sz="1400" dirty="0" err="1"/>
              <a:t>Rusyad</a:t>
            </a:r>
            <a:r>
              <a:rPr lang="en-US" sz="1400" dirty="0"/>
              <a:t> Nurdin (Daud). Coming from Bandung, I’m an IT practitioner in Jakarta and live in Tangerang Selatan. I used to play futsal and badminton, but retired. Reading any kind of topics book and learning something new is my hobby. Maybe because I think I’m a curious man.</a:t>
            </a:r>
          </a:p>
        </p:txBody>
      </p:sp>
      <p:sp>
        <p:nvSpPr>
          <p:cNvPr id="12" name="Rectangle: Diagonal Corners Rounded 11">
            <a:extLst>
              <a:ext uri="{FF2B5EF4-FFF2-40B4-BE49-F238E27FC236}">
                <a16:creationId xmlns:a16="http://schemas.microsoft.com/office/drawing/2014/main" id="{743B7489-4AA1-5829-B822-94B23E880DC2}"/>
              </a:ext>
            </a:extLst>
          </p:cNvPr>
          <p:cNvSpPr/>
          <p:nvPr/>
        </p:nvSpPr>
        <p:spPr>
          <a:xfrm>
            <a:off x="3195246" y="3462024"/>
            <a:ext cx="6908800" cy="1198859"/>
          </a:xfrm>
          <a:prstGeom prst="round2DiagRect">
            <a:avLst/>
          </a:prstGeom>
          <a:ln/>
        </p:spPr>
        <p:style>
          <a:lnRef idx="0">
            <a:schemeClr val="accent5"/>
          </a:lnRef>
          <a:fillRef idx="3">
            <a:schemeClr val="accent5"/>
          </a:fillRef>
          <a:effectRef idx="3">
            <a:schemeClr val="accent5"/>
          </a:effectRef>
          <a:fontRef idx="minor">
            <a:schemeClr val="lt1"/>
          </a:fontRef>
        </p:style>
        <p:txBody>
          <a:bodyPr rtlCol="0" anchor="ctr"/>
          <a:lstStyle/>
          <a:p>
            <a:r>
              <a:rPr lang="en-US" sz="1400" dirty="0"/>
              <a:t>Graduated my bachelor in Informatics (Information Technology), then while I was working I continued my magister program in Management, with a specialization in International Business.</a:t>
            </a:r>
          </a:p>
          <a:p>
            <a:endParaRPr lang="en-US" sz="1200" dirty="0"/>
          </a:p>
        </p:txBody>
      </p:sp>
      <p:sp>
        <p:nvSpPr>
          <p:cNvPr id="13" name="Rectangle: Diagonal Corners Rounded 12">
            <a:extLst>
              <a:ext uri="{FF2B5EF4-FFF2-40B4-BE49-F238E27FC236}">
                <a16:creationId xmlns:a16="http://schemas.microsoft.com/office/drawing/2014/main" id="{9E5A8233-6EA9-4ACE-4909-87212D85F583}"/>
              </a:ext>
            </a:extLst>
          </p:cNvPr>
          <p:cNvSpPr/>
          <p:nvPr/>
        </p:nvSpPr>
        <p:spPr>
          <a:xfrm>
            <a:off x="2080959" y="5024947"/>
            <a:ext cx="6783641" cy="1282720"/>
          </a:xfrm>
          <a:prstGeom prst="round2DiagRect">
            <a:avLst/>
          </a:prstGeom>
          <a:ln/>
        </p:spPr>
        <p:style>
          <a:lnRef idx="0">
            <a:schemeClr val="accent5"/>
          </a:lnRef>
          <a:fillRef idx="3">
            <a:schemeClr val="accent5"/>
          </a:fillRef>
          <a:effectRef idx="3">
            <a:schemeClr val="accent5"/>
          </a:effectRef>
          <a:fontRef idx="minor">
            <a:schemeClr val="lt1"/>
          </a:fontRef>
        </p:style>
        <p:txBody>
          <a:bodyPr rtlCol="0" anchor="ctr"/>
          <a:lstStyle/>
          <a:p>
            <a:r>
              <a:rPr lang="en-US" sz="1400" dirty="0"/>
              <a:t>Starting out as a programmer, then I've worked extensively in data processing and have been involved in several data warehouse and business intelligence projects. I'm currently interested in data science, and I plan to delve deeper into AI programming and Generative AI. My colleagues say I'm a very detailed and meticulous person. My work principle: correct, fast, and neat.</a:t>
            </a:r>
            <a:endParaRPr lang="en-US" sz="1200" dirty="0"/>
          </a:p>
        </p:txBody>
      </p:sp>
      <p:sp>
        <p:nvSpPr>
          <p:cNvPr id="7" name="Isosceles Triangle 6">
            <a:extLst>
              <a:ext uri="{FF2B5EF4-FFF2-40B4-BE49-F238E27FC236}">
                <a16:creationId xmlns:a16="http://schemas.microsoft.com/office/drawing/2014/main" id="{41F1E38D-91EA-54D3-027C-C932E90FA898}"/>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2</a:t>
            </a:fld>
            <a:endParaRPr lang="en-US" dirty="0">
              <a:latin typeface="Arial Narrow" panose="020B0606020202030204" pitchFamily="34" charset="0"/>
            </a:endParaRPr>
          </a:p>
        </p:txBody>
      </p:sp>
    </p:spTree>
    <p:extLst>
      <p:ext uri="{BB962C8B-B14F-4D97-AF65-F5344CB8AC3E}">
        <p14:creationId xmlns:p14="http://schemas.microsoft.com/office/powerpoint/2010/main" val="1558875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20873-335D-9668-C5AC-F6894AD8E8AD}"/>
            </a:ext>
          </a:extLst>
        </p:cNvPr>
        <p:cNvGrpSpPr/>
        <p:nvPr/>
      </p:nvGrpSpPr>
      <p:grpSpPr>
        <a:xfrm>
          <a:off x="0" y="0"/>
          <a:ext cx="0" cy="0"/>
          <a:chOff x="0" y="0"/>
          <a:chExt cx="0" cy="0"/>
        </a:xfrm>
      </p:grpSpPr>
      <p:sp>
        <p:nvSpPr>
          <p:cNvPr id="6" name="Rectangle: Top Corners One Rounded and One Snipped 5">
            <a:extLst>
              <a:ext uri="{FF2B5EF4-FFF2-40B4-BE49-F238E27FC236}">
                <a16:creationId xmlns:a16="http://schemas.microsoft.com/office/drawing/2014/main" id="{4EE99E63-15A4-4054-5CE5-E35E1F5A65A0}"/>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8508D-81A9-6F0A-7B0D-D57FDFC9B5FD}"/>
              </a:ext>
            </a:extLst>
          </p:cNvPr>
          <p:cNvSpPr>
            <a:spLocks noGrp="1"/>
          </p:cNvSpPr>
          <p:nvPr>
            <p:ph type="title"/>
          </p:nvPr>
        </p:nvSpPr>
        <p:spPr/>
        <p:txBody>
          <a:bodyPr/>
          <a:lstStyle/>
          <a:p>
            <a:r>
              <a:rPr lang="en-US" dirty="0">
                <a:solidFill>
                  <a:schemeClr val="bg1">
                    <a:lumMod val="95000"/>
                  </a:schemeClr>
                </a:solidFill>
              </a:rPr>
              <a:t>Anomaly Data</a:t>
            </a:r>
          </a:p>
        </p:txBody>
      </p:sp>
      <p:sp>
        <p:nvSpPr>
          <p:cNvPr id="5" name="TextBox 4">
            <a:extLst>
              <a:ext uri="{FF2B5EF4-FFF2-40B4-BE49-F238E27FC236}">
                <a16:creationId xmlns:a16="http://schemas.microsoft.com/office/drawing/2014/main" id="{0A7E9A91-E971-E14F-555B-652AA43BF8E1}"/>
              </a:ext>
            </a:extLst>
          </p:cNvPr>
          <p:cNvSpPr txBox="1"/>
          <p:nvPr/>
        </p:nvSpPr>
        <p:spPr>
          <a:xfrm>
            <a:off x="8054904" y="1690687"/>
            <a:ext cx="3429030"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From the description information it seems that this data is not real sales transaction data.</a:t>
            </a:r>
          </a:p>
          <a:p>
            <a:endParaRPr lang="en-US" dirty="0"/>
          </a:p>
          <a:p>
            <a:r>
              <a:rPr lang="en-US" dirty="0"/>
              <a:t>This type of data will be excluded from the dataset.</a:t>
            </a:r>
          </a:p>
        </p:txBody>
      </p:sp>
      <p:pic>
        <p:nvPicPr>
          <p:cNvPr id="18" name="Picture 17">
            <a:extLst>
              <a:ext uri="{FF2B5EF4-FFF2-40B4-BE49-F238E27FC236}">
                <a16:creationId xmlns:a16="http://schemas.microsoft.com/office/drawing/2014/main" id="{719EB7C0-4B6F-80CA-A4E1-5D9FA75BBE23}"/>
              </a:ext>
            </a:extLst>
          </p:cNvPr>
          <p:cNvPicPr>
            <a:picLocks noChangeAspect="1"/>
          </p:cNvPicPr>
          <p:nvPr/>
        </p:nvPicPr>
        <p:blipFill>
          <a:blip r:embed="rId2"/>
          <a:stretch>
            <a:fillRect/>
          </a:stretch>
        </p:blipFill>
        <p:spPr>
          <a:xfrm>
            <a:off x="986366" y="1690687"/>
            <a:ext cx="5409578" cy="4802187"/>
          </a:xfrm>
          <a:prstGeom prst="rect">
            <a:avLst/>
          </a:prstGeom>
        </p:spPr>
      </p:pic>
      <p:sp>
        <p:nvSpPr>
          <p:cNvPr id="19" name="TextBox 18">
            <a:extLst>
              <a:ext uri="{FF2B5EF4-FFF2-40B4-BE49-F238E27FC236}">
                <a16:creationId xmlns:a16="http://schemas.microsoft.com/office/drawing/2014/main" id="{84466D5B-9AE5-B4B8-F4AD-78685A66B3DB}"/>
              </a:ext>
            </a:extLst>
          </p:cNvPr>
          <p:cNvSpPr txBox="1"/>
          <p:nvPr/>
        </p:nvSpPr>
        <p:spPr>
          <a:xfrm>
            <a:off x="8054904" y="5907087"/>
            <a:ext cx="342903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Remove this data.</a:t>
            </a:r>
          </a:p>
        </p:txBody>
      </p:sp>
      <p:pic>
        <p:nvPicPr>
          <p:cNvPr id="20" name="Picture 19">
            <a:extLst>
              <a:ext uri="{FF2B5EF4-FFF2-40B4-BE49-F238E27FC236}">
                <a16:creationId xmlns:a16="http://schemas.microsoft.com/office/drawing/2014/main" id="{2CEB07C9-CCCB-F5E5-86F6-8FA9FDCBFD48}"/>
              </a:ext>
            </a:extLst>
          </p:cNvPr>
          <p:cNvPicPr>
            <a:picLocks noChangeAspect="1"/>
          </p:cNvPicPr>
          <p:nvPr/>
        </p:nvPicPr>
        <p:blipFill>
          <a:blip r:embed="rId3"/>
          <a:stretch>
            <a:fillRect/>
          </a:stretch>
        </p:blipFill>
        <p:spPr>
          <a:xfrm>
            <a:off x="7356933" y="5404933"/>
            <a:ext cx="826534" cy="826534"/>
          </a:xfrm>
          <a:prstGeom prst="rect">
            <a:avLst/>
          </a:prstGeom>
        </p:spPr>
      </p:pic>
      <p:sp>
        <p:nvSpPr>
          <p:cNvPr id="4" name="Isosceles Triangle 3">
            <a:extLst>
              <a:ext uri="{FF2B5EF4-FFF2-40B4-BE49-F238E27FC236}">
                <a16:creationId xmlns:a16="http://schemas.microsoft.com/office/drawing/2014/main" id="{4C9A94B5-30FE-6A38-916E-4983D4895A6F}"/>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20</a:t>
            </a:fld>
            <a:endParaRPr lang="en-US" dirty="0">
              <a:latin typeface="Arial Narrow" panose="020B0606020202030204" pitchFamily="34" charset="0"/>
            </a:endParaRPr>
          </a:p>
        </p:txBody>
      </p:sp>
    </p:spTree>
    <p:extLst>
      <p:ext uri="{BB962C8B-B14F-4D97-AF65-F5344CB8AC3E}">
        <p14:creationId xmlns:p14="http://schemas.microsoft.com/office/powerpoint/2010/main" val="4181651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AE422-70FF-2684-AC28-4A421EBACAA7}"/>
            </a:ext>
          </a:extLst>
        </p:cNvPr>
        <p:cNvGrpSpPr/>
        <p:nvPr/>
      </p:nvGrpSpPr>
      <p:grpSpPr>
        <a:xfrm>
          <a:off x="0" y="0"/>
          <a:ext cx="0" cy="0"/>
          <a:chOff x="0" y="0"/>
          <a:chExt cx="0" cy="0"/>
        </a:xfrm>
      </p:grpSpPr>
      <p:sp>
        <p:nvSpPr>
          <p:cNvPr id="9" name="Rectangle: Top Corners One Rounded and One Snipped 8">
            <a:extLst>
              <a:ext uri="{FF2B5EF4-FFF2-40B4-BE49-F238E27FC236}">
                <a16:creationId xmlns:a16="http://schemas.microsoft.com/office/drawing/2014/main" id="{2090B47F-9A28-4DF2-05F3-31DC05A22BCB}"/>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977818F-5E19-A4FB-CCBB-F83F848F7709}"/>
              </a:ext>
            </a:extLst>
          </p:cNvPr>
          <p:cNvSpPr>
            <a:spLocks noGrp="1"/>
          </p:cNvSpPr>
          <p:nvPr>
            <p:ph type="title"/>
          </p:nvPr>
        </p:nvSpPr>
        <p:spPr/>
        <p:txBody>
          <a:bodyPr/>
          <a:lstStyle/>
          <a:p>
            <a:r>
              <a:rPr lang="en-US" dirty="0">
                <a:solidFill>
                  <a:schemeClr val="bg1"/>
                </a:solidFill>
              </a:rPr>
              <a:t>Remove anomaly data</a:t>
            </a:r>
          </a:p>
        </p:txBody>
      </p:sp>
      <p:sp>
        <p:nvSpPr>
          <p:cNvPr id="2" name="Content Placeholder 2">
            <a:extLst>
              <a:ext uri="{FF2B5EF4-FFF2-40B4-BE49-F238E27FC236}">
                <a16:creationId xmlns:a16="http://schemas.microsoft.com/office/drawing/2014/main" id="{A3B0E817-4D14-53AF-B228-CE967ED91BCD}"/>
              </a:ext>
            </a:extLst>
          </p:cNvPr>
          <p:cNvSpPr>
            <a:spLocks noGrp="1"/>
          </p:cNvSpPr>
          <p:nvPr>
            <p:ph idx="1"/>
          </p:nvPr>
        </p:nvSpPr>
        <p:spPr>
          <a:xfrm>
            <a:off x="838200" y="1825625"/>
            <a:ext cx="5452533" cy="3813175"/>
          </a:xfrm>
        </p:spPr>
        <p:txBody>
          <a:bodyPr/>
          <a:lstStyle/>
          <a:p>
            <a:pPr marL="0" indent="0">
              <a:buNone/>
            </a:pPr>
            <a:r>
              <a:rPr lang="en-US" u="sng" dirty="0"/>
              <a:t>Methodology:</a:t>
            </a:r>
          </a:p>
          <a:p>
            <a:r>
              <a:rPr lang="en-US" dirty="0"/>
              <a:t>Identify information of column Description suspected of representing anomaly data. </a:t>
            </a:r>
          </a:p>
          <a:p>
            <a:r>
              <a:rPr lang="en-US" dirty="0"/>
              <a:t>This data is stored in a CSV file as a reference for removing this anomaly data.</a:t>
            </a:r>
          </a:p>
          <a:p>
            <a:r>
              <a:rPr lang="en-US" dirty="0"/>
              <a:t>Remove anomaly data.</a:t>
            </a:r>
          </a:p>
        </p:txBody>
      </p:sp>
      <p:pic>
        <p:nvPicPr>
          <p:cNvPr id="6" name="Picture 5">
            <a:extLst>
              <a:ext uri="{FF2B5EF4-FFF2-40B4-BE49-F238E27FC236}">
                <a16:creationId xmlns:a16="http://schemas.microsoft.com/office/drawing/2014/main" id="{92EBC0FC-E66B-F278-D5C5-27E1E2531342}"/>
              </a:ext>
            </a:extLst>
          </p:cNvPr>
          <p:cNvPicPr>
            <a:picLocks noChangeAspect="1"/>
          </p:cNvPicPr>
          <p:nvPr/>
        </p:nvPicPr>
        <p:blipFill>
          <a:blip r:embed="rId2"/>
          <a:stretch>
            <a:fillRect/>
          </a:stretch>
        </p:blipFill>
        <p:spPr>
          <a:xfrm>
            <a:off x="6605060" y="2629957"/>
            <a:ext cx="5095874" cy="2619375"/>
          </a:xfrm>
          <a:prstGeom prst="rect">
            <a:avLst/>
          </a:prstGeom>
        </p:spPr>
      </p:pic>
      <p:sp>
        <p:nvSpPr>
          <p:cNvPr id="7" name="Rectangle 6">
            <a:extLst>
              <a:ext uri="{FF2B5EF4-FFF2-40B4-BE49-F238E27FC236}">
                <a16:creationId xmlns:a16="http://schemas.microsoft.com/office/drawing/2014/main" id="{8FA0656E-5620-0AB2-3645-46304CFE040E}"/>
              </a:ext>
            </a:extLst>
          </p:cNvPr>
          <p:cNvSpPr/>
          <p:nvPr/>
        </p:nvSpPr>
        <p:spPr>
          <a:xfrm>
            <a:off x="6605059" y="4639734"/>
            <a:ext cx="5095873" cy="609598"/>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DB1B438B-A99B-20F8-5B08-6B59C5904538}"/>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21</a:t>
            </a:fld>
            <a:endParaRPr lang="en-US" dirty="0">
              <a:latin typeface="Arial Narrow" panose="020B0606020202030204" pitchFamily="34" charset="0"/>
            </a:endParaRPr>
          </a:p>
        </p:txBody>
      </p:sp>
    </p:spTree>
    <p:extLst>
      <p:ext uri="{BB962C8B-B14F-4D97-AF65-F5344CB8AC3E}">
        <p14:creationId xmlns:p14="http://schemas.microsoft.com/office/powerpoint/2010/main" val="3101132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1ECB0-D921-5D4C-D781-696FAB931897}"/>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710B571F-8600-F248-E646-20D5D69B8C1D}"/>
              </a:ext>
            </a:extLst>
          </p:cNvPr>
          <p:cNvPicPr>
            <a:picLocks noChangeAspect="1"/>
          </p:cNvPicPr>
          <p:nvPr/>
        </p:nvPicPr>
        <p:blipFill>
          <a:blip r:embed="rId2"/>
          <a:stretch>
            <a:fillRect/>
          </a:stretch>
        </p:blipFill>
        <p:spPr>
          <a:xfrm>
            <a:off x="938702" y="1558181"/>
            <a:ext cx="6791910" cy="2965861"/>
          </a:xfrm>
          <a:prstGeom prst="rect">
            <a:avLst/>
          </a:prstGeom>
        </p:spPr>
      </p:pic>
      <p:sp>
        <p:nvSpPr>
          <p:cNvPr id="6" name="Rectangle: Top Corners One Rounded and One Snipped 5">
            <a:extLst>
              <a:ext uri="{FF2B5EF4-FFF2-40B4-BE49-F238E27FC236}">
                <a16:creationId xmlns:a16="http://schemas.microsoft.com/office/drawing/2014/main" id="{3BDC9183-13FC-98AE-92CC-6D27FEFFC67F}"/>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F601D-E85E-3B4C-40CB-256D6FFFEA4D}"/>
              </a:ext>
            </a:extLst>
          </p:cNvPr>
          <p:cNvSpPr>
            <a:spLocks noGrp="1"/>
          </p:cNvSpPr>
          <p:nvPr>
            <p:ph type="title"/>
          </p:nvPr>
        </p:nvSpPr>
        <p:spPr/>
        <p:txBody>
          <a:bodyPr/>
          <a:lstStyle/>
          <a:p>
            <a:r>
              <a:rPr lang="en-US" dirty="0">
                <a:solidFill>
                  <a:schemeClr val="bg1">
                    <a:lumMod val="95000"/>
                  </a:schemeClr>
                </a:solidFill>
              </a:rPr>
              <a:t>Missing Values : “Description”</a:t>
            </a:r>
          </a:p>
        </p:txBody>
      </p:sp>
      <p:sp>
        <p:nvSpPr>
          <p:cNvPr id="5" name="TextBox 4">
            <a:extLst>
              <a:ext uri="{FF2B5EF4-FFF2-40B4-BE49-F238E27FC236}">
                <a16:creationId xmlns:a16="http://schemas.microsoft.com/office/drawing/2014/main" id="{91F9107B-85AD-7850-60EB-1808D5951057}"/>
              </a:ext>
            </a:extLst>
          </p:cNvPr>
          <p:cNvSpPr txBox="1"/>
          <p:nvPr/>
        </p:nvSpPr>
        <p:spPr>
          <a:xfrm>
            <a:off x="3860801" y="5349414"/>
            <a:ext cx="3650874"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 There 1,454 records missing values</a:t>
            </a:r>
          </a:p>
          <a:p>
            <a:r>
              <a:rPr lang="en-US" dirty="0"/>
              <a:t>- Some of the same </a:t>
            </a:r>
            <a:r>
              <a:rPr lang="en-US" dirty="0" err="1"/>
              <a:t>StockCode</a:t>
            </a:r>
            <a:r>
              <a:rPr lang="en-US" dirty="0"/>
              <a:t> have similar, but not exactly the same Description.</a:t>
            </a:r>
          </a:p>
        </p:txBody>
      </p:sp>
      <p:pic>
        <p:nvPicPr>
          <p:cNvPr id="22" name="Picture 21">
            <a:extLst>
              <a:ext uri="{FF2B5EF4-FFF2-40B4-BE49-F238E27FC236}">
                <a16:creationId xmlns:a16="http://schemas.microsoft.com/office/drawing/2014/main" id="{A1A4959E-5521-CDEA-183A-5B107CC69EF5}"/>
              </a:ext>
            </a:extLst>
          </p:cNvPr>
          <p:cNvPicPr>
            <a:picLocks noChangeAspect="1"/>
          </p:cNvPicPr>
          <p:nvPr/>
        </p:nvPicPr>
        <p:blipFill>
          <a:blip r:embed="rId3"/>
          <a:stretch>
            <a:fillRect/>
          </a:stretch>
        </p:blipFill>
        <p:spPr>
          <a:xfrm>
            <a:off x="3034267" y="5536311"/>
            <a:ext cx="826534" cy="826534"/>
          </a:xfrm>
          <a:prstGeom prst="rect">
            <a:avLst/>
          </a:prstGeom>
        </p:spPr>
      </p:pic>
      <p:sp>
        <p:nvSpPr>
          <p:cNvPr id="23" name="Rectangle 22">
            <a:extLst>
              <a:ext uri="{FF2B5EF4-FFF2-40B4-BE49-F238E27FC236}">
                <a16:creationId xmlns:a16="http://schemas.microsoft.com/office/drawing/2014/main" id="{DA8D06A7-7E72-86AC-DC08-8CE26EC6792A}"/>
              </a:ext>
            </a:extLst>
          </p:cNvPr>
          <p:cNvSpPr/>
          <p:nvPr/>
        </p:nvSpPr>
        <p:spPr>
          <a:xfrm>
            <a:off x="2904067" y="2921000"/>
            <a:ext cx="814141" cy="1583267"/>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7E620FDE-F10A-64D8-70CF-2D0F817FC017}"/>
              </a:ext>
            </a:extLst>
          </p:cNvPr>
          <p:cNvPicPr>
            <a:picLocks noChangeAspect="1"/>
          </p:cNvPicPr>
          <p:nvPr/>
        </p:nvPicPr>
        <p:blipFill>
          <a:blip r:embed="rId4"/>
          <a:srcRect t="-1" b="-4446"/>
          <a:stretch>
            <a:fillRect/>
          </a:stretch>
        </p:blipFill>
        <p:spPr>
          <a:xfrm>
            <a:off x="7765922" y="4377267"/>
            <a:ext cx="3848146" cy="2269066"/>
          </a:xfrm>
          <a:prstGeom prst="rect">
            <a:avLst/>
          </a:prstGeom>
        </p:spPr>
      </p:pic>
      <p:sp>
        <p:nvSpPr>
          <p:cNvPr id="4" name="Isosceles Triangle 3">
            <a:extLst>
              <a:ext uri="{FF2B5EF4-FFF2-40B4-BE49-F238E27FC236}">
                <a16:creationId xmlns:a16="http://schemas.microsoft.com/office/drawing/2014/main" id="{2C81FD5A-EFC9-617A-E2B0-8EDEC3A7CB9D}"/>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22</a:t>
            </a:fld>
            <a:endParaRPr lang="en-US" dirty="0">
              <a:latin typeface="Arial Narrow" panose="020B0606020202030204" pitchFamily="34" charset="0"/>
            </a:endParaRPr>
          </a:p>
        </p:txBody>
      </p:sp>
    </p:spTree>
    <p:extLst>
      <p:ext uri="{BB962C8B-B14F-4D97-AF65-F5344CB8AC3E}">
        <p14:creationId xmlns:p14="http://schemas.microsoft.com/office/powerpoint/2010/main" val="1391873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441BA-DA5E-45D2-39A2-B78AA98D78D3}"/>
            </a:ext>
          </a:extLst>
        </p:cNvPr>
        <p:cNvGrpSpPr/>
        <p:nvPr/>
      </p:nvGrpSpPr>
      <p:grpSpPr>
        <a:xfrm>
          <a:off x="0" y="0"/>
          <a:ext cx="0" cy="0"/>
          <a:chOff x="0" y="0"/>
          <a:chExt cx="0" cy="0"/>
        </a:xfrm>
      </p:grpSpPr>
      <p:sp>
        <p:nvSpPr>
          <p:cNvPr id="9" name="Rectangle: Top Corners One Rounded and One Snipped 8">
            <a:extLst>
              <a:ext uri="{FF2B5EF4-FFF2-40B4-BE49-F238E27FC236}">
                <a16:creationId xmlns:a16="http://schemas.microsoft.com/office/drawing/2014/main" id="{C25D5E6B-9980-BE29-A09A-AE3CCB90362E}"/>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B50F1A4-6309-4971-0C59-7BFECC26E231}"/>
              </a:ext>
            </a:extLst>
          </p:cNvPr>
          <p:cNvSpPr>
            <a:spLocks noGrp="1"/>
          </p:cNvSpPr>
          <p:nvPr>
            <p:ph type="title"/>
          </p:nvPr>
        </p:nvSpPr>
        <p:spPr/>
        <p:txBody>
          <a:bodyPr/>
          <a:lstStyle/>
          <a:p>
            <a:r>
              <a:rPr lang="en-US" dirty="0">
                <a:solidFill>
                  <a:schemeClr val="bg1"/>
                </a:solidFill>
              </a:rPr>
              <a:t>Find new value of “Description”</a:t>
            </a:r>
          </a:p>
        </p:txBody>
      </p:sp>
      <p:pic>
        <p:nvPicPr>
          <p:cNvPr id="6" name="Picture 5">
            <a:extLst>
              <a:ext uri="{FF2B5EF4-FFF2-40B4-BE49-F238E27FC236}">
                <a16:creationId xmlns:a16="http://schemas.microsoft.com/office/drawing/2014/main" id="{D8DE9CB2-733B-E07A-2760-CB09DF1BC3CD}"/>
              </a:ext>
            </a:extLst>
          </p:cNvPr>
          <p:cNvPicPr>
            <a:picLocks noChangeAspect="1"/>
          </p:cNvPicPr>
          <p:nvPr/>
        </p:nvPicPr>
        <p:blipFill>
          <a:blip r:embed="rId2"/>
          <a:srcRect l="3968" t="11478"/>
          <a:stretch>
            <a:fillRect/>
          </a:stretch>
        </p:blipFill>
        <p:spPr>
          <a:xfrm>
            <a:off x="5410200" y="3318934"/>
            <a:ext cx="6203867" cy="3359174"/>
          </a:xfrm>
          <a:prstGeom prst="rect">
            <a:avLst/>
          </a:prstGeom>
        </p:spPr>
      </p:pic>
      <p:sp>
        <p:nvSpPr>
          <p:cNvPr id="7" name="TextBox 6">
            <a:extLst>
              <a:ext uri="{FF2B5EF4-FFF2-40B4-BE49-F238E27FC236}">
                <a16:creationId xmlns:a16="http://schemas.microsoft.com/office/drawing/2014/main" id="{C2FC97E0-F76F-4D93-A812-D9C5C52EE587}"/>
              </a:ext>
            </a:extLst>
          </p:cNvPr>
          <p:cNvSpPr txBox="1"/>
          <p:nvPr/>
        </p:nvSpPr>
        <p:spPr>
          <a:xfrm>
            <a:off x="2351314" y="5908301"/>
            <a:ext cx="3058886"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Only 13 of 1,454 records failed to map, and filled by “OTHER"</a:t>
            </a:r>
          </a:p>
        </p:txBody>
      </p:sp>
      <p:pic>
        <p:nvPicPr>
          <p:cNvPr id="11" name="Picture 10">
            <a:extLst>
              <a:ext uri="{FF2B5EF4-FFF2-40B4-BE49-F238E27FC236}">
                <a16:creationId xmlns:a16="http://schemas.microsoft.com/office/drawing/2014/main" id="{68ABC798-67AE-8C3C-5BAA-2F8A55390370}"/>
              </a:ext>
            </a:extLst>
          </p:cNvPr>
          <p:cNvPicPr>
            <a:picLocks noChangeAspect="1"/>
          </p:cNvPicPr>
          <p:nvPr/>
        </p:nvPicPr>
        <p:blipFill>
          <a:blip r:embed="rId3"/>
          <a:stretch>
            <a:fillRect/>
          </a:stretch>
        </p:blipFill>
        <p:spPr>
          <a:xfrm>
            <a:off x="577933" y="1690688"/>
            <a:ext cx="7129830" cy="1568979"/>
          </a:xfrm>
          <a:prstGeom prst="rect">
            <a:avLst/>
          </a:prstGeom>
        </p:spPr>
      </p:pic>
      <p:sp>
        <p:nvSpPr>
          <p:cNvPr id="12" name="Rectangle 11">
            <a:extLst>
              <a:ext uri="{FF2B5EF4-FFF2-40B4-BE49-F238E27FC236}">
                <a16:creationId xmlns:a16="http://schemas.microsoft.com/office/drawing/2014/main" id="{290C6CD8-8470-1180-5886-665BA99EF414}"/>
              </a:ext>
            </a:extLst>
          </p:cNvPr>
          <p:cNvSpPr/>
          <p:nvPr/>
        </p:nvSpPr>
        <p:spPr>
          <a:xfrm>
            <a:off x="2133600" y="1938866"/>
            <a:ext cx="604882" cy="129540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75E767-B469-DFE6-BB0A-1C7CC9C73549}"/>
              </a:ext>
            </a:extLst>
          </p:cNvPr>
          <p:cNvSpPr/>
          <p:nvPr/>
        </p:nvSpPr>
        <p:spPr>
          <a:xfrm>
            <a:off x="5875867" y="1920611"/>
            <a:ext cx="1831896" cy="1295400"/>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E14CBB-2FD9-C3E9-3CA4-B0029847718F}"/>
              </a:ext>
            </a:extLst>
          </p:cNvPr>
          <p:cNvSpPr txBox="1"/>
          <p:nvPr/>
        </p:nvSpPr>
        <p:spPr>
          <a:xfrm>
            <a:off x="2034488" y="3299361"/>
            <a:ext cx="803105"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a:solidFill>
                  <a:schemeClr val="bg1"/>
                </a:solidFill>
              </a:rPr>
              <a:t>Before</a:t>
            </a:r>
          </a:p>
        </p:txBody>
      </p:sp>
      <p:sp>
        <p:nvSpPr>
          <p:cNvPr id="15" name="TextBox 14">
            <a:extLst>
              <a:ext uri="{FF2B5EF4-FFF2-40B4-BE49-F238E27FC236}">
                <a16:creationId xmlns:a16="http://schemas.microsoft.com/office/drawing/2014/main" id="{F94E5297-F3D7-EA91-84F6-3CABBE027B2A}"/>
              </a:ext>
            </a:extLst>
          </p:cNvPr>
          <p:cNvSpPr txBox="1"/>
          <p:nvPr/>
        </p:nvSpPr>
        <p:spPr>
          <a:xfrm>
            <a:off x="6904658" y="1525869"/>
            <a:ext cx="803105"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dirty="0">
                <a:solidFill>
                  <a:schemeClr val="bg1"/>
                </a:solidFill>
              </a:rPr>
              <a:t>After</a:t>
            </a:r>
          </a:p>
        </p:txBody>
      </p:sp>
      <p:sp>
        <p:nvSpPr>
          <p:cNvPr id="16" name="TextBox 15">
            <a:extLst>
              <a:ext uri="{FF2B5EF4-FFF2-40B4-BE49-F238E27FC236}">
                <a16:creationId xmlns:a16="http://schemas.microsoft.com/office/drawing/2014/main" id="{E4D74E89-D1F2-13CF-3307-D58C7E2A23B8}"/>
              </a:ext>
            </a:extLst>
          </p:cNvPr>
          <p:cNvSpPr txBox="1"/>
          <p:nvPr/>
        </p:nvSpPr>
        <p:spPr>
          <a:xfrm>
            <a:off x="577933" y="3874954"/>
            <a:ext cx="4171867"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Methodology:</a:t>
            </a:r>
          </a:p>
          <a:p>
            <a:pPr marL="285750" indent="-285750">
              <a:buFontTx/>
              <a:buChar char="-"/>
            </a:pPr>
            <a:r>
              <a:rPr lang="en-US" dirty="0"/>
              <a:t>Create standard reference of Description generated from data source.</a:t>
            </a:r>
          </a:p>
          <a:p>
            <a:pPr marL="285750" indent="-285750">
              <a:buFontTx/>
              <a:buChar char="-"/>
            </a:pPr>
            <a:r>
              <a:rPr lang="en-US" dirty="0"/>
              <a:t>Look up the value using key: </a:t>
            </a:r>
            <a:r>
              <a:rPr lang="en-US" dirty="0" err="1"/>
              <a:t>StockCode</a:t>
            </a:r>
            <a:r>
              <a:rPr lang="en-US" dirty="0"/>
              <a:t> </a:t>
            </a:r>
          </a:p>
        </p:txBody>
      </p:sp>
      <p:sp>
        <p:nvSpPr>
          <p:cNvPr id="3" name="Isosceles Triangle 2">
            <a:extLst>
              <a:ext uri="{FF2B5EF4-FFF2-40B4-BE49-F238E27FC236}">
                <a16:creationId xmlns:a16="http://schemas.microsoft.com/office/drawing/2014/main" id="{C5D29362-A20A-5418-9CBD-F76DC085BD09}"/>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23</a:t>
            </a:fld>
            <a:endParaRPr lang="en-US" dirty="0">
              <a:latin typeface="Arial Narrow" panose="020B0606020202030204" pitchFamily="34" charset="0"/>
            </a:endParaRPr>
          </a:p>
        </p:txBody>
      </p:sp>
    </p:spTree>
    <p:extLst>
      <p:ext uri="{BB962C8B-B14F-4D97-AF65-F5344CB8AC3E}">
        <p14:creationId xmlns:p14="http://schemas.microsoft.com/office/powerpoint/2010/main" val="2063635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BF20A-2092-52EB-F84F-997072B9343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74FEBD-A40F-ED84-83FB-1448F6760FA2}"/>
              </a:ext>
            </a:extLst>
          </p:cNvPr>
          <p:cNvSpPr>
            <a:spLocks noGrp="1"/>
          </p:cNvSpPr>
          <p:nvPr>
            <p:ph idx="1"/>
          </p:nvPr>
        </p:nvSpPr>
        <p:spPr>
          <a:xfrm>
            <a:off x="838199" y="4461933"/>
            <a:ext cx="7103533" cy="2030941"/>
          </a:xfrm>
          <a:ln>
            <a:solidFill>
              <a:schemeClr val="accent4">
                <a:lumMod val="60000"/>
                <a:lumOff val="40000"/>
              </a:schemeClr>
            </a:solidFill>
          </a:ln>
        </p:spPr>
        <p:style>
          <a:lnRef idx="2">
            <a:schemeClr val="accent2"/>
          </a:lnRef>
          <a:fillRef idx="1">
            <a:schemeClr val="lt1"/>
          </a:fillRef>
          <a:effectRef idx="0">
            <a:schemeClr val="accent2"/>
          </a:effectRef>
          <a:fontRef idx="minor">
            <a:schemeClr val="dk1"/>
          </a:fontRef>
        </p:style>
        <p:txBody>
          <a:bodyPr>
            <a:normAutofit fontScale="92500" lnSpcReduction="10000"/>
          </a:bodyPr>
          <a:lstStyle/>
          <a:p>
            <a:r>
              <a:rPr lang="en-US" sz="1600" dirty="0"/>
              <a:t>Total missing value “CustomerID” = 135,080 (before data cleansing) from total data = 541,909 </a:t>
            </a:r>
            <a:r>
              <a:rPr lang="en-US" sz="1600" dirty="0">
                <a:sym typeface="Wingdings" panose="05000000000000000000" pitchFamily="2" charset="2"/>
              </a:rPr>
              <a:t></a:t>
            </a:r>
            <a:r>
              <a:rPr lang="en-US" sz="1600" dirty="0"/>
              <a:t> 24.9%</a:t>
            </a:r>
          </a:p>
          <a:p>
            <a:r>
              <a:rPr lang="en-US" sz="1600" dirty="0"/>
              <a:t>Because the value is needed for analysis purposes, the value of the "CustomerID" column cannot be ignored, even though the percentage is &gt; 20%.</a:t>
            </a:r>
          </a:p>
          <a:p>
            <a:r>
              <a:rPr lang="en-US" sz="1600" dirty="0"/>
              <a:t>Imputation using the mode approach cannot be done, because the number of missing values is quite large so it can cause bias.</a:t>
            </a:r>
          </a:p>
          <a:p>
            <a:r>
              <a:rPr lang="en-US" sz="1600" dirty="0"/>
              <a:t>For this reason, another approach is needed to obtain the missing value of "CustomerID" by using the KNN (K-Nearest Neighbors) method.</a:t>
            </a:r>
          </a:p>
        </p:txBody>
      </p:sp>
      <p:sp>
        <p:nvSpPr>
          <p:cNvPr id="6" name="Rectangle: Top Corners One Rounded and One Snipped 5">
            <a:extLst>
              <a:ext uri="{FF2B5EF4-FFF2-40B4-BE49-F238E27FC236}">
                <a16:creationId xmlns:a16="http://schemas.microsoft.com/office/drawing/2014/main" id="{60E616CB-2D45-85A4-050A-5C14BB6F23BA}"/>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79CD78-ADAC-890F-58C9-A08449FDFE2B}"/>
              </a:ext>
            </a:extLst>
          </p:cNvPr>
          <p:cNvSpPr>
            <a:spLocks noGrp="1"/>
          </p:cNvSpPr>
          <p:nvPr>
            <p:ph type="title"/>
          </p:nvPr>
        </p:nvSpPr>
        <p:spPr/>
        <p:txBody>
          <a:bodyPr/>
          <a:lstStyle/>
          <a:p>
            <a:r>
              <a:rPr lang="en-US" dirty="0">
                <a:solidFill>
                  <a:schemeClr val="bg1">
                    <a:lumMod val="95000"/>
                  </a:schemeClr>
                </a:solidFill>
              </a:rPr>
              <a:t>Missing Values : “CustomerID”</a:t>
            </a:r>
          </a:p>
        </p:txBody>
      </p:sp>
      <p:pic>
        <p:nvPicPr>
          <p:cNvPr id="13" name="Picture 12">
            <a:extLst>
              <a:ext uri="{FF2B5EF4-FFF2-40B4-BE49-F238E27FC236}">
                <a16:creationId xmlns:a16="http://schemas.microsoft.com/office/drawing/2014/main" id="{513D34F8-F4A8-ACDD-D840-F1049221A9D5}"/>
              </a:ext>
            </a:extLst>
          </p:cNvPr>
          <p:cNvPicPr>
            <a:picLocks noChangeAspect="1"/>
          </p:cNvPicPr>
          <p:nvPr/>
        </p:nvPicPr>
        <p:blipFill>
          <a:blip r:embed="rId2"/>
          <a:stretch>
            <a:fillRect/>
          </a:stretch>
        </p:blipFill>
        <p:spPr>
          <a:xfrm>
            <a:off x="838198" y="1636925"/>
            <a:ext cx="9606241" cy="2531320"/>
          </a:xfrm>
          <a:prstGeom prst="rect">
            <a:avLst/>
          </a:prstGeom>
        </p:spPr>
      </p:pic>
      <p:sp>
        <p:nvSpPr>
          <p:cNvPr id="11" name="Rectangle 10">
            <a:extLst>
              <a:ext uri="{FF2B5EF4-FFF2-40B4-BE49-F238E27FC236}">
                <a16:creationId xmlns:a16="http://schemas.microsoft.com/office/drawing/2014/main" id="{9EC83D5F-4F53-6269-7468-9D0A661116CB}"/>
              </a:ext>
            </a:extLst>
          </p:cNvPr>
          <p:cNvSpPr/>
          <p:nvPr/>
        </p:nvSpPr>
        <p:spPr>
          <a:xfrm flipH="1">
            <a:off x="6722533" y="1854201"/>
            <a:ext cx="660400" cy="1464732"/>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CEE8A5D-E6B7-07D3-C1EA-60C9A1359F88}"/>
              </a:ext>
            </a:extLst>
          </p:cNvPr>
          <p:cNvPicPr>
            <a:picLocks noChangeAspect="1"/>
          </p:cNvPicPr>
          <p:nvPr/>
        </p:nvPicPr>
        <p:blipFill>
          <a:blip r:embed="rId3"/>
          <a:stretch>
            <a:fillRect/>
          </a:stretch>
        </p:blipFill>
        <p:spPr>
          <a:xfrm>
            <a:off x="7528465" y="3901822"/>
            <a:ext cx="826534" cy="826534"/>
          </a:xfrm>
          <a:prstGeom prst="rect">
            <a:avLst/>
          </a:prstGeom>
        </p:spPr>
      </p:pic>
      <p:sp>
        <p:nvSpPr>
          <p:cNvPr id="5" name="Isosceles Triangle 4">
            <a:extLst>
              <a:ext uri="{FF2B5EF4-FFF2-40B4-BE49-F238E27FC236}">
                <a16:creationId xmlns:a16="http://schemas.microsoft.com/office/drawing/2014/main" id="{D17C917A-0FF6-7180-460F-5A1EBC3D0374}"/>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24</a:t>
            </a:fld>
            <a:endParaRPr lang="en-US" dirty="0">
              <a:latin typeface="Arial Narrow" panose="020B0606020202030204" pitchFamily="34" charset="0"/>
            </a:endParaRPr>
          </a:p>
        </p:txBody>
      </p:sp>
    </p:spTree>
    <p:extLst>
      <p:ext uri="{BB962C8B-B14F-4D97-AF65-F5344CB8AC3E}">
        <p14:creationId xmlns:p14="http://schemas.microsoft.com/office/powerpoint/2010/main" val="2148492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340E4-EBD8-8338-E9BC-A9C4552546F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55A5771-DB3F-279F-5331-7FF0E56028E2}"/>
              </a:ext>
            </a:extLst>
          </p:cNvPr>
          <p:cNvPicPr>
            <a:picLocks noChangeAspect="1"/>
          </p:cNvPicPr>
          <p:nvPr/>
        </p:nvPicPr>
        <p:blipFill>
          <a:blip r:embed="rId2"/>
          <a:stretch>
            <a:fillRect/>
          </a:stretch>
        </p:blipFill>
        <p:spPr>
          <a:xfrm>
            <a:off x="919081" y="1643827"/>
            <a:ext cx="9560112" cy="4748505"/>
          </a:xfrm>
          <a:prstGeom prst="rect">
            <a:avLst/>
          </a:prstGeom>
        </p:spPr>
      </p:pic>
      <p:sp>
        <p:nvSpPr>
          <p:cNvPr id="9" name="Rectangle: Top Corners One Rounded and One Snipped 8">
            <a:extLst>
              <a:ext uri="{FF2B5EF4-FFF2-40B4-BE49-F238E27FC236}">
                <a16:creationId xmlns:a16="http://schemas.microsoft.com/office/drawing/2014/main" id="{6EDA046E-2E3E-F116-F686-265B4CFCA2F7}"/>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E858658-ADEC-B35D-71C5-72044BC6C337}"/>
              </a:ext>
            </a:extLst>
          </p:cNvPr>
          <p:cNvSpPr>
            <a:spLocks noGrp="1"/>
          </p:cNvSpPr>
          <p:nvPr>
            <p:ph type="title"/>
          </p:nvPr>
        </p:nvSpPr>
        <p:spPr/>
        <p:txBody>
          <a:bodyPr/>
          <a:lstStyle/>
          <a:p>
            <a:r>
              <a:rPr lang="en-US" dirty="0">
                <a:solidFill>
                  <a:schemeClr val="bg1"/>
                </a:solidFill>
              </a:rPr>
              <a:t>Imputation “CustomerID”</a:t>
            </a:r>
          </a:p>
        </p:txBody>
      </p:sp>
      <p:sp>
        <p:nvSpPr>
          <p:cNvPr id="4" name="Rectangle 3">
            <a:extLst>
              <a:ext uri="{FF2B5EF4-FFF2-40B4-BE49-F238E27FC236}">
                <a16:creationId xmlns:a16="http://schemas.microsoft.com/office/drawing/2014/main" id="{93266BA5-2E40-B98E-F319-CFA617526E87}"/>
              </a:ext>
            </a:extLst>
          </p:cNvPr>
          <p:cNvSpPr/>
          <p:nvPr/>
        </p:nvSpPr>
        <p:spPr>
          <a:xfrm flipH="1">
            <a:off x="6849533" y="3353328"/>
            <a:ext cx="660400" cy="2818872"/>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0068C2-2891-8397-DB84-3C31B5CE249C}"/>
              </a:ext>
            </a:extLst>
          </p:cNvPr>
          <p:cNvSpPr/>
          <p:nvPr/>
        </p:nvSpPr>
        <p:spPr>
          <a:xfrm>
            <a:off x="3098800" y="1778000"/>
            <a:ext cx="423333" cy="17409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BC1D68E0-7F62-90E8-F607-732EF8172CFD}"/>
              </a:ext>
            </a:extLst>
          </p:cNvPr>
          <p:cNvSpPr/>
          <p:nvPr/>
        </p:nvSpPr>
        <p:spPr>
          <a:xfrm>
            <a:off x="919081" y="6219296"/>
            <a:ext cx="423333" cy="17409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8839B900-B4BC-9684-9067-E3B933197225}"/>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25</a:t>
            </a:fld>
            <a:endParaRPr lang="en-US" dirty="0">
              <a:latin typeface="Arial Narrow" panose="020B0606020202030204" pitchFamily="34" charset="0"/>
            </a:endParaRPr>
          </a:p>
        </p:txBody>
      </p:sp>
    </p:spTree>
    <p:extLst>
      <p:ext uri="{BB962C8B-B14F-4D97-AF65-F5344CB8AC3E}">
        <p14:creationId xmlns:p14="http://schemas.microsoft.com/office/powerpoint/2010/main" val="856463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856E0-A52F-C80D-3444-418B82A5D60D}"/>
            </a:ext>
          </a:extLst>
        </p:cNvPr>
        <p:cNvGrpSpPr/>
        <p:nvPr/>
      </p:nvGrpSpPr>
      <p:grpSpPr>
        <a:xfrm>
          <a:off x="0" y="0"/>
          <a:ext cx="0" cy="0"/>
          <a:chOff x="0" y="0"/>
          <a:chExt cx="0" cy="0"/>
        </a:xfrm>
      </p:grpSpPr>
      <p:sp>
        <p:nvSpPr>
          <p:cNvPr id="6" name="Rectangle: Top Corners One Rounded and One Snipped 5">
            <a:extLst>
              <a:ext uri="{FF2B5EF4-FFF2-40B4-BE49-F238E27FC236}">
                <a16:creationId xmlns:a16="http://schemas.microsoft.com/office/drawing/2014/main" id="{04D3C01B-21F4-8B8A-411C-0C5A22963291}"/>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AC82A-F169-28B6-333D-999FDC7BC2D0}"/>
              </a:ext>
            </a:extLst>
          </p:cNvPr>
          <p:cNvSpPr>
            <a:spLocks noGrp="1"/>
          </p:cNvSpPr>
          <p:nvPr>
            <p:ph type="title"/>
          </p:nvPr>
        </p:nvSpPr>
        <p:spPr/>
        <p:txBody>
          <a:bodyPr/>
          <a:lstStyle/>
          <a:p>
            <a:r>
              <a:rPr lang="en-US" dirty="0">
                <a:solidFill>
                  <a:schemeClr val="bg1">
                    <a:lumMod val="95000"/>
                  </a:schemeClr>
                </a:solidFill>
              </a:rPr>
              <a:t>Summary of Data Cleansing</a:t>
            </a:r>
          </a:p>
        </p:txBody>
      </p:sp>
      <p:sp>
        <p:nvSpPr>
          <p:cNvPr id="48" name="Trapezoid 47">
            <a:extLst>
              <a:ext uri="{FF2B5EF4-FFF2-40B4-BE49-F238E27FC236}">
                <a16:creationId xmlns:a16="http://schemas.microsoft.com/office/drawing/2014/main" id="{28162776-FCA4-5D88-04EB-FF4B22F086ED}"/>
              </a:ext>
            </a:extLst>
          </p:cNvPr>
          <p:cNvSpPr/>
          <p:nvPr/>
        </p:nvSpPr>
        <p:spPr>
          <a:xfrm flipV="1">
            <a:off x="838200" y="2011362"/>
            <a:ext cx="3750733" cy="689505"/>
          </a:xfrm>
          <a:prstGeom prst="trapezoid">
            <a:avLst>
              <a:gd name="adj" fmla="val 20470"/>
            </a:avLst>
          </a:prstGeom>
          <a:solidFill>
            <a:schemeClr val="accent5">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apezoid 48">
            <a:extLst>
              <a:ext uri="{FF2B5EF4-FFF2-40B4-BE49-F238E27FC236}">
                <a16:creationId xmlns:a16="http://schemas.microsoft.com/office/drawing/2014/main" id="{4D51565F-E624-AAF5-4183-CEE2CD3AB919}"/>
              </a:ext>
            </a:extLst>
          </p:cNvPr>
          <p:cNvSpPr/>
          <p:nvPr/>
        </p:nvSpPr>
        <p:spPr>
          <a:xfrm flipV="1">
            <a:off x="1003299" y="2754576"/>
            <a:ext cx="3420533" cy="674424"/>
          </a:xfrm>
          <a:prstGeom prst="trapezoid">
            <a:avLst>
              <a:gd name="adj" fmla="val 20470"/>
            </a:avLst>
          </a:prstGeom>
          <a:solidFill>
            <a:schemeClr val="accent5">
              <a:lumMod val="75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apezoid 49">
            <a:extLst>
              <a:ext uri="{FF2B5EF4-FFF2-40B4-BE49-F238E27FC236}">
                <a16:creationId xmlns:a16="http://schemas.microsoft.com/office/drawing/2014/main" id="{DA5E7A37-6B79-F728-B02F-2498464FB7DC}"/>
              </a:ext>
            </a:extLst>
          </p:cNvPr>
          <p:cNvSpPr/>
          <p:nvPr/>
        </p:nvSpPr>
        <p:spPr>
          <a:xfrm flipV="1">
            <a:off x="1159934" y="3479799"/>
            <a:ext cx="3098799" cy="645319"/>
          </a:xfrm>
          <a:prstGeom prst="trapezoid">
            <a:avLst>
              <a:gd name="adj" fmla="val 20470"/>
            </a:avLst>
          </a:prstGeom>
          <a:solidFill>
            <a:schemeClr val="accent1">
              <a:lumMod val="60000"/>
              <a:lumOff val="4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apezoid 50">
            <a:extLst>
              <a:ext uri="{FF2B5EF4-FFF2-40B4-BE49-F238E27FC236}">
                <a16:creationId xmlns:a16="http://schemas.microsoft.com/office/drawing/2014/main" id="{16F34E9D-2A1D-A272-7577-A36B9CF93537}"/>
              </a:ext>
            </a:extLst>
          </p:cNvPr>
          <p:cNvSpPr/>
          <p:nvPr/>
        </p:nvSpPr>
        <p:spPr>
          <a:xfrm flipV="1">
            <a:off x="1320800" y="4172211"/>
            <a:ext cx="2785533" cy="645319"/>
          </a:xfrm>
          <a:prstGeom prst="trapezoid">
            <a:avLst>
              <a:gd name="adj" fmla="val 20470"/>
            </a:avLst>
          </a:prstGeom>
          <a:solidFill>
            <a:schemeClr val="accent5">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apezoid 51">
            <a:extLst>
              <a:ext uri="{FF2B5EF4-FFF2-40B4-BE49-F238E27FC236}">
                <a16:creationId xmlns:a16="http://schemas.microsoft.com/office/drawing/2014/main" id="{60BD3A1F-C442-DB3D-B1BC-FA13B276E01B}"/>
              </a:ext>
            </a:extLst>
          </p:cNvPr>
          <p:cNvSpPr/>
          <p:nvPr/>
        </p:nvSpPr>
        <p:spPr>
          <a:xfrm flipV="1">
            <a:off x="1477430" y="4881557"/>
            <a:ext cx="2468037" cy="645320"/>
          </a:xfrm>
          <a:prstGeom prst="trapezoid">
            <a:avLst>
              <a:gd name="adj" fmla="val 20470"/>
            </a:avLst>
          </a:prstGeom>
          <a:solidFill>
            <a:schemeClr val="accent5">
              <a:lumMod val="40000"/>
              <a:lumOff val="6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rapezoid 52">
            <a:extLst>
              <a:ext uri="{FF2B5EF4-FFF2-40B4-BE49-F238E27FC236}">
                <a16:creationId xmlns:a16="http://schemas.microsoft.com/office/drawing/2014/main" id="{6EEB0857-A750-CBE1-9F84-3E90647176DF}"/>
              </a:ext>
            </a:extLst>
          </p:cNvPr>
          <p:cNvSpPr/>
          <p:nvPr/>
        </p:nvSpPr>
        <p:spPr>
          <a:xfrm flipV="1">
            <a:off x="1608667" y="5577680"/>
            <a:ext cx="2209800" cy="645320"/>
          </a:xfrm>
          <a:prstGeom prst="trapezoid">
            <a:avLst>
              <a:gd name="adj" fmla="val 0"/>
            </a:avLst>
          </a:prstGeom>
          <a:solidFill>
            <a:schemeClr val="accent5">
              <a:lumMod val="20000"/>
              <a:lumOff val="8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5F2D286-E1F8-4F4F-F4A8-6AC2F35BC19E}"/>
              </a:ext>
            </a:extLst>
          </p:cNvPr>
          <p:cNvSpPr txBox="1"/>
          <p:nvPr/>
        </p:nvSpPr>
        <p:spPr>
          <a:xfrm>
            <a:off x="1477430" y="1516104"/>
            <a:ext cx="2700035" cy="369332"/>
          </a:xfrm>
          <a:prstGeom prst="rect">
            <a:avLst/>
          </a:prstGeom>
          <a:noFill/>
        </p:spPr>
        <p:txBody>
          <a:bodyPr wrap="none" rtlCol="0">
            <a:spAutoFit/>
          </a:bodyPr>
          <a:lstStyle/>
          <a:p>
            <a:r>
              <a:rPr lang="en-US" dirty="0"/>
              <a:t>Original data set = 541,909</a:t>
            </a:r>
          </a:p>
        </p:txBody>
      </p:sp>
      <p:grpSp>
        <p:nvGrpSpPr>
          <p:cNvPr id="67" name="Group 66">
            <a:extLst>
              <a:ext uri="{FF2B5EF4-FFF2-40B4-BE49-F238E27FC236}">
                <a16:creationId xmlns:a16="http://schemas.microsoft.com/office/drawing/2014/main" id="{BA9BCAC0-E014-B3E5-FA70-1F553C94E9D2}"/>
              </a:ext>
            </a:extLst>
          </p:cNvPr>
          <p:cNvGrpSpPr/>
          <p:nvPr/>
        </p:nvGrpSpPr>
        <p:grpSpPr>
          <a:xfrm>
            <a:off x="5202774" y="2011362"/>
            <a:ext cx="5676896" cy="689506"/>
            <a:chOff x="4906436" y="2011362"/>
            <a:chExt cx="5676896" cy="689506"/>
          </a:xfrm>
        </p:grpSpPr>
        <p:sp>
          <p:nvSpPr>
            <p:cNvPr id="55" name="Arrow: Right 54">
              <a:extLst>
                <a:ext uri="{FF2B5EF4-FFF2-40B4-BE49-F238E27FC236}">
                  <a16:creationId xmlns:a16="http://schemas.microsoft.com/office/drawing/2014/main" id="{007F3BE4-4E03-CDD9-6F0E-17C10D80A42C}"/>
                </a:ext>
              </a:extLst>
            </p:cNvPr>
            <p:cNvSpPr/>
            <p:nvPr/>
          </p:nvSpPr>
          <p:spPr>
            <a:xfrm flipH="1">
              <a:off x="4906436" y="2011362"/>
              <a:ext cx="5676896" cy="689506"/>
            </a:xfrm>
            <a:prstGeom prst="rightArrow">
              <a:avLst>
                <a:gd name="adj1" fmla="val 81304"/>
                <a:gd name="adj2" fmla="val 50000"/>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B3A2E83-F385-C8FB-0A43-C33EDDD3AAC5}"/>
                </a:ext>
              </a:extLst>
            </p:cNvPr>
            <p:cNvSpPr txBox="1"/>
            <p:nvPr/>
          </p:nvSpPr>
          <p:spPr>
            <a:xfrm>
              <a:off x="5284039" y="2176662"/>
              <a:ext cx="5140253" cy="369332"/>
            </a:xfrm>
            <a:prstGeom prst="rect">
              <a:avLst/>
            </a:prstGeom>
            <a:noFill/>
          </p:spPr>
          <p:txBody>
            <a:bodyPr wrap="none" rtlCol="0">
              <a:spAutoFit/>
            </a:bodyPr>
            <a:lstStyle/>
            <a:p>
              <a:r>
                <a:rPr lang="en-US" dirty="0">
                  <a:solidFill>
                    <a:schemeClr val="accent5">
                      <a:lumMod val="50000"/>
                    </a:schemeClr>
                  </a:solidFill>
                </a:rPr>
                <a:t>Change format CustomerID: float </a:t>
              </a:r>
              <a:r>
                <a:rPr lang="en-US" dirty="0">
                  <a:solidFill>
                    <a:schemeClr val="accent5">
                      <a:lumMod val="50000"/>
                    </a:schemeClr>
                  </a:solidFill>
                  <a:sym typeface="Wingdings" panose="05000000000000000000" pitchFamily="2" charset="2"/>
                </a:rPr>
                <a:t> integer  string</a:t>
              </a:r>
              <a:endParaRPr lang="en-US" dirty="0">
                <a:solidFill>
                  <a:schemeClr val="accent5">
                    <a:lumMod val="50000"/>
                  </a:schemeClr>
                </a:solidFill>
              </a:endParaRPr>
            </a:p>
          </p:txBody>
        </p:sp>
      </p:grpSp>
      <p:sp>
        <p:nvSpPr>
          <p:cNvPr id="58" name="TextBox 57">
            <a:extLst>
              <a:ext uri="{FF2B5EF4-FFF2-40B4-BE49-F238E27FC236}">
                <a16:creationId xmlns:a16="http://schemas.microsoft.com/office/drawing/2014/main" id="{C65BEF75-3DDD-A35E-B71E-D3770393E79A}"/>
              </a:ext>
            </a:extLst>
          </p:cNvPr>
          <p:cNvSpPr txBox="1"/>
          <p:nvPr/>
        </p:nvSpPr>
        <p:spPr>
          <a:xfrm>
            <a:off x="2254019" y="2164212"/>
            <a:ext cx="944489" cy="369332"/>
          </a:xfrm>
          <a:prstGeom prst="rect">
            <a:avLst/>
          </a:prstGeom>
          <a:noFill/>
        </p:spPr>
        <p:txBody>
          <a:bodyPr wrap="none" rtlCol="0">
            <a:spAutoFit/>
          </a:bodyPr>
          <a:lstStyle/>
          <a:p>
            <a:r>
              <a:rPr lang="en-US" dirty="0">
                <a:solidFill>
                  <a:schemeClr val="bg1"/>
                </a:solidFill>
              </a:rPr>
              <a:t>541,909</a:t>
            </a:r>
          </a:p>
        </p:txBody>
      </p:sp>
      <p:grpSp>
        <p:nvGrpSpPr>
          <p:cNvPr id="65" name="Group 64">
            <a:extLst>
              <a:ext uri="{FF2B5EF4-FFF2-40B4-BE49-F238E27FC236}">
                <a16:creationId xmlns:a16="http://schemas.microsoft.com/office/drawing/2014/main" id="{D96D976F-8A70-4F0D-64F4-E2BAADDDAA26}"/>
              </a:ext>
            </a:extLst>
          </p:cNvPr>
          <p:cNvGrpSpPr/>
          <p:nvPr/>
        </p:nvGrpSpPr>
        <p:grpSpPr>
          <a:xfrm>
            <a:off x="5202765" y="2710656"/>
            <a:ext cx="5676896" cy="689506"/>
            <a:chOff x="4576233" y="2676788"/>
            <a:chExt cx="5676896" cy="689506"/>
          </a:xfrm>
        </p:grpSpPr>
        <p:sp>
          <p:nvSpPr>
            <p:cNvPr id="57" name="Arrow: Right 56">
              <a:extLst>
                <a:ext uri="{FF2B5EF4-FFF2-40B4-BE49-F238E27FC236}">
                  <a16:creationId xmlns:a16="http://schemas.microsoft.com/office/drawing/2014/main" id="{29D916D8-75B4-B4B2-0D74-7EB3BC8DCF91}"/>
                </a:ext>
              </a:extLst>
            </p:cNvPr>
            <p:cNvSpPr/>
            <p:nvPr/>
          </p:nvSpPr>
          <p:spPr>
            <a:xfrm flipH="1">
              <a:off x="4576233" y="2676788"/>
              <a:ext cx="5676896" cy="689506"/>
            </a:xfrm>
            <a:prstGeom prst="rightArrow">
              <a:avLst>
                <a:gd name="adj1" fmla="val 81304"/>
                <a:gd name="adj2" fmla="val 50000"/>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8A7AC225-6EC2-4940-C9E7-96AFD2C4FF46}"/>
                </a:ext>
              </a:extLst>
            </p:cNvPr>
            <p:cNvSpPr txBox="1"/>
            <p:nvPr/>
          </p:nvSpPr>
          <p:spPr>
            <a:xfrm>
              <a:off x="4906436" y="2836874"/>
              <a:ext cx="1861985" cy="369332"/>
            </a:xfrm>
            <a:prstGeom prst="rect">
              <a:avLst/>
            </a:prstGeom>
            <a:noFill/>
          </p:spPr>
          <p:txBody>
            <a:bodyPr wrap="none" rtlCol="0">
              <a:spAutoFit/>
            </a:bodyPr>
            <a:lstStyle/>
            <a:p>
              <a:r>
                <a:rPr lang="en-US" dirty="0">
                  <a:solidFill>
                    <a:schemeClr val="accent5">
                      <a:lumMod val="75000"/>
                    </a:schemeClr>
                  </a:solidFill>
                </a:rPr>
                <a:t>Remove duplicate</a:t>
              </a:r>
            </a:p>
          </p:txBody>
        </p:sp>
      </p:grpSp>
      <p:sp>
        <p:nvSpPr>
          <p:cNvPr id="60" name="TextBox 59">
            <a:extLst>
              <a:ext uri="{FF2B5EF4-FFF2-40B4-BE49-F238E27FC236}">
                <a16:creationId xmlns:a16="http://schemas.microsoft.com/office/drawing/2014/main" id="{6F880AC4-749F-B8DF-0ACF-0F54F39A0BF9}"/>
              </a:ext>
            </a:extLst>
          </p:cNvPr>
          <p:cNvSpPr txBox="1"/>
          <p:nvPr/>
        </p:nvSpPr>
        <p:spPr>
          <a:xfrm>
            <a:off x="2237088" y="2909835"/>
            <a:ext cx="944489" cy="369332"/>
          </a:xfrm>
          <a:prstGeom prst="rect">
            <a:avLst/>
          </a:prstGeom>
          <a:noFill/>
        </p:spPr>
        <p:txBody>
          <a:bodyPr wrap="none" rtlCol="0">
            <a:spAutoFit/>
          </a:bodyPr>
          <a:lstStyle/>
          <a:p>
            <a:r>
              <a:rPr lang="en-US" dirty="0">
                <a:solidFill>
                  <a:schemeClr val="bg1"/>
                </a:solidFill>
              </a:rPr>
              <a:t>536,641</a:t>
            </a:r>
          </a:p>
        </p:txBody>
      </p:sp>
      <p:sp>
        <p:nvSpPr>
          <p:cNvPr id="61" name="TextBox 60">
            <a:extLst>
              <a:ext uri="{FF2B5EF4-FFF2-40B4-BE49-F238E27FC236}">
                <a16:creationId xmlns:a16="http://schemas.microsoft.com/office/drawing/2014/main" id="{48BEC429-02C2-2958-A923-7411D511E101}"/>
              </a:ext>
            </a:extLst>
          </p:cNvPr>
          <p:cNvSpPr txBox="1"/>
          <p:nvPr/>
        </p:nvSpPr>
        <p:spPr>
          <a:xfrm>
            <a:off x="2220157" y="3630057"/>
            <a:ext cx="944489" cy="369332"/>
          </a:xfrm>
          <a:prstGeom prst="rect">
            <a:avLst/>
          </a:prstGeom>
          <a:noFill/>
        </p:spPr>
        <p:txBody>
          <a:bodyPr wrap="none" rtlCol="0">
            <a:spAutoFit/>
          </a:bodyPr>
          <a:lstStyle/>
          <a:p>
            <a:r>
              <a:rPr lang="en-US" dirty="0">
                <a:solidFill>
                  <a:schemeClr val="bg1"/>
                </a:solidFill>
              </a:rPr>
              <a:t>445,792</a:t>
            </a:r>
          </a:p>
        </p:txBody>
      </p:sp>
      <p:sp>
        <p:nvSpPr>
          <p:cNvPr id="62" name="TextBox 61">
            <a:extLst>
              <a:ext uri="{FF2B5EF4-FFF2-40B4-BE49-F238E27FC236}">
                <a16:creationId xmlns:a16="http://schemas.microsoft.com/office/drawing/2014/main" id="{47755191-49D9-0450-9573-A65BE83AE278}"/>
              </a:ext>
            </a:extLst>
          </p:cNvPr>
          <p:cNvSpPr txBox="1"/>
          <p:nvPr/>
        </p:nvSpPr>
        <p:spPr>
          <a:xfrm>
            <a:off x="2203226" y="4316411"/>
            <a:ext cx="944489" cy="369332"/>
          </a:xfrm>
          <a:prstGeom prst="rect">
            <a:avLst/>
          </a:prstGeom>
          <a:noFill/>
        </p:spPr>
        <p:txBody>
          <a:bodyPr wrap="none" rtlCol="0">
            <a:spAutoFit/>
          </a:bodyPr>
          <a:lstStyle/>
          <a:p>
            <a:r>
              <a:rPr lang="en-US" dirty="0">
                <a:solidFill>
                  <a:schemeClr val="bg1"/>
                </a:solidFill>
              </a:rPr>
              <a:t>438,570</a:t>
            </a:r>
          </a:p>
        </p:txBody>
      </p:sp>
      <p:sp>
        <p:nvSpPr>
          <p:cNvPr id="63" name="TextBox 62">
            <a:extLst>
              <a:ext uri="{FF2B5EF4-FFF2-40B4-BE49-F238E27FC236}">
                <a16:creationId xmlns:a16="http://schemas.microsoft.com/office/drawing/2014/main" id="{F3F2A61C-A3EE-B7EE-24F5-6117881B3CB2}"/>
              </a:ext>
            </a:extLst>
          </p:cNvPr>
          <p:cNvSpPr txBox="1"/>
          <p:nvPr/>
        </p:nvSpPr>
        <p:spPr>
          <a:xfrm>
            <a:off x="2186295" y="5028167"/>
            <a:ext cx="944489" cy="369332"/>
          </a:xfrm>
          <a:prstGeom prst="rect">
            <a:avLst/>
          </a:prstGeom>
          <a:noFill/>
        </p:spPr>
        <p:txBody>
          <a:bodyPr wrap="none" rtlCol="0">
            <a:spAutoFit/>
          </a:bodyPr>
          <a:lstStyle/>
          <a:p>
            <a:r>
              <a:rPr lang="en-US" dirty="0">
                <a:solidFill>
                  <a:schemeClr val="bg1"/>
                </a:solidFill>
              </a:rPr>
              <a:t>438,252</a:t>
            </a:r>
          </a:p>
        </p:txBody>
      </p:sp>
      <p:sp>
        <p:nvSpPr>
          <p:cNvPr id="66" name="TextBox 65">
            <a:extLst>
              <a:ext uri="{FF2B5EF4-FFF2-40B4-BE49-F238E27FC236}">
                <a16:creationId xmlns:a16="http://schemas.microsoft.com/office/drawing/2014/main" id="{D4FCCE13-E1F5-0614-D9DD-00E8A577F589}"/>
              </a:ext>
            </a:extLst>
          </p:cNvPr>
          <p:cNvSpPr txBox="1"/>
          <p:nvPr/>
        </p:nvSpPr>
        <p:spPr>
          <a:xfrm>
            <a:off x="4398803" y="2857381"/>
            <a:ext cx="710451" cy="369332"/>
          </a:xfrm>
          <a:prstGeom prst="rect">
            <a:avLst/>
          </a:prstGeom>
          <a:noFill/>
        </p:spPr>
        <p:txBody>
          <a:bodyPr wrap="none" rtlCol="0">
            <a:spAutoFit/>
          </a:bodyPr>
          <a:lstStyle/>
          <a:p>
            <a:r>
              <a:rPr lang="en-US" dirty="0">
                <a:solidFill>
                  <a:schemeClr val="bg2">
                    <a:lumMod val="25000"/>
                  </a:schemeClr>
                </a:solidFill>
              </a:rPr>
              <a:t>5,268</a:t>
            </a:r>
          </a:p>
        </p:txBody>
      </p:sp>
      <p:sp>
        <p:nvSpPr>
          <p:cNvPr id="69" name="Arrow: Right 68">
            <a:extLst>
              <a:ext uri="{FF2B5EF4-FFF2-40B4-BE49-F238E27FC236}">
                <a16:creationId xmlns:a16="http://schemas.microsoft.com/office/drawing/2014/main" id="{439722B2-E266-D264-8B93-4BBA1B1F7496}"/>
              </a:ext>
            </a:extLst>
          </p:cNvPr>
          <p:cNvSpPr/>
          <p:nvPr/>
        </p:nvSpPr>
        <p:spPr>
          <a:xfrm flipH="1">
            <a:off x="5202765" y="3408629"/>
            <a:ext cx="5676896" cy="689506"/>
          </a:xfrm>
          <a:prstGeom prst="rightArrow">
            <a:avLst>
              <a:gd name="adj1" fmla="val 81304"/>
              <a:gd name="adj2" fmla="val 50000"/>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231FF760-C2A8-72D1-66FA-BD027FA29702}"/>
              </a:ext>
            </a:extLst>
          </p:cNvPr>
          <p:cNvSpPr txBox="1"/>
          <p:nvPr/>
        </p:nvSpPr>
        <p:spPr>
          <a:xfrm>
            <a:off x="5532968" y="3568715"/>
            <a:ext cx="5210337" cy="369332"/>
          </a:xfrm>
          <a:prstGeom prst="rect">
            <a:avLst/>
          </a:prstGeom>
          <a:noFill/>
          <a:ln>
            <a:noFill/>
          </a:ln>
        </p:spPr>
        <p:txBody>
          <a:bodyPr wrap="none" rtlCol="0">
            <a:spAutoFit/>
          </a:bodyPr>
          <a:lstStyle/>
          <a:p>
            <a:r>
              <a:rPr lang="en-US" dirty="0">
                <a:solidFill>
                  <a:schemeClr val="accent1">
                    <a:lumMod val="60000"/>
                    <a:lumOff val="40000"/>
                  </a:schemeClr>
                </a:solidFill>
              </a:rPr>
              <a:t>Remove outliers, using method: Interquartile Range</a:t>
            </a:r>
          </a:p>
        </p:txBody>
      </p:sp>
      <p:sp>
        <p:nvSpPr>
          <p:cNvPr id="71" name="Arrow: Right 70">
            <a:extLst>
              <a:ext uri="{FF2B5EF4-FFF2-40B4-BE49-F238E27FC236}">
                <a16:creationId xmlns:a16="http://schemas.microsoft.com/office/drawing/2014/main" id="{AD78C92E-435D-5203-460C-5DAA181F6E81}"/>
              </a:ext>
            </a:extLst>
          </p:cNvPr>
          <p:cNvSpPr/>
          <p:nvPr/>
        </p:nvSpPr>
        <p:spPr>
          <a:xfrm flipH="1">
            <a:off x="5202765" y="4121409"/>
            <a:ext cx="5676896" cy="689506"/>
          </a:xfrm>
          <a:prstGeom prst="rightArrow">
            <a:avLst>
              <a:gd name="adj1" fmla="val 81304"/>
              <a:gd name="adj2" fmla="val 50000"/>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A76A161F-6955-CEFE-EB99-3430B663B2CA}"/>
              </a:ext>
            </a:extLst>
          </p:cNvPr>
          <p:cNvSpPr txBox="1"/>
          <p:nvPr/>
        </p:nvSpPr>
        <p:spPr>
          <a:xfrm>
            <a:off x="5532968" y="4281495"/>
            <a:ext cx="5210337" cy="369332"/>
          </a:xfrm>
          <a:prstGeom prst="rect">
            <a:avLst/>
          </a:prstGeom>
          <a:noFill/>
          <a:ln>
            <a:noFill/>
          </a:ln>
        </p:spPr>
        <p:txBody>
          <a:bodyPr wrap="none" rtlCol="0">
            <a:spAutoFit/>
          </a:bodyPr>
          <a:lstStyle/>
          <a:p>
            <a:r>
              <a:rPr lang="en-US" dirty="0">
                <a:solidFill>
                  <a:schemeClr val="accent5">
                    <a:lumMod val="60000"/>
                    <a:lumOff val="40000"/>
                  </a:schemeClr>
                </a:solidFill>
              </a:rPr>
              <a:t>Remove negative Quantity --&gt; cancelled transaction</a:t>
            </a:r>
          </a:p>
        </p:txBody>
      </p:sp>
      <p:sp>
        <p:nvSpPr>
          <p:cNvPr id="73" name="Arrow: Right 72">
            <a:extLst>
              <a:ext uri="{FF2B5EF4-FFF2-40B4-BE49-F238E27FC236}">
                <a16:creationId xmlns:a16="http://schemas.microsoft.com/office/drawing/2014/main" id="{4718FA0B-D076-74F1-8047-73B59F764D4B}"/>
              </a:ext>
            </a:extLst>
          </p:cNvPr>
          <p:cNvSpPr/>
          <p:nvPr/>
        </p:nvSpPr>
        <p:spPr>
          <a:xfrm flipH="1">
            <a:off x="5202765" y="4825722"/>
            <a:ext cx="5676896" cy="689506"/>
          </a:xfrm>
          <a:prstGeom prst="rightArrow">
            <a:avLst>
              <a:gd name="adj1" fmla="val 81304"/>
              <a:gd name="adj2" fmla="val 50000"/>
            </a:avLst>
          </a:prstGeom>
          <a:no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C22541C7-F949-A23E-2F32-5F6DFD37B8C8}"/>
              </a:ext>
            </a:extLst>
          </p:cNvPr>
          <p:cNvSpPr txBox="1"/>
          <p:nvPr/>
        </p:nvSpPr>
        <p:spPr>
          <a:xfrm>
            <a:off x="5532968" y="4985808"/>
            <a:ext cx="3736920" cy="369332"/>
          </a:xfrm>
          <a:prstGeom prst="rect">
            <a:avLst/>
          </a:prstGeom>
          <a:noFill/>
          <a:ln>
            <a:noFill/>
          </a:ln>
        </p:spPr>
        <p:txBody>
          <a:bodyPr wrap="none" rtlCol="0">
            <a:spAutoFit/>
          </a:bodyPr>
          <a:lstStyle/>
          <a:p>
            <a:r>
              <a:rPr lang="en-US" dirty="0">
                <a:solidFill>
                  <a:schemeClr val="accent5">
                    <a:lumMod val="40000"/>
                    <a:lumOff val="60000"/>
                  </a:schemeClr>
                </a:solidFill>
              </a:rPr>
              <a:t>Remove anomaly data: by Description</a:t>
            </a:r>
          </a:p>
        </p:txBody>
      </p:sp>
      <p:sp>
        <p:nvSpPr>
          <p:cNvPr id="75" name="Arrow: Right 74">
            <a:extLst>
              <a:ext uri="{FF2B5EF4-FFF2-40B4-BE49-F238E27FC236}">
                <a16:creationId xmlns:a16="http://schemas.microsoft.com/office/drawing/2014/main" id="{063C297A-14E1-68B2-2CAC-44D44484927B}"/>
              </a:ext>
            </a:extLst>
          </p:cNvPr>
          <p:cNvSpPr/>
          <p:nvPr/>
        </p:nvSpPr>
        <p:spPr>
          <a:xfrm flipH="1">
            <a:off x="5202765" y="5530035"/>
            <a:ext cx="5676896" cy="689506"/>
          </a:xfrm>
          <a:prstGeom prst="rightArrow">
            <a:avLst>
              <a:gd name="adj1" fmla="val 81304"/>
              <a:gd name="adj2" fmla="val 50000"/>
            </a:avLst>
          </a:prstGeom>
          <a:no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3842499C-AD1E-6AED-BFB1-5A6208DC8A5B}"/>
              </a:ext>
            </a:extLst>
          </p:cNvPr>
          <p:cNvSpPr txBox="1"/>
          <p:nvPr/>
        </p:nvSpPr>
        <p:spPr>
          <a:xfrm>
            <a:off x="5532968" y="5690121"/>
            <a:ext cx="5184689" cy="369332"/>
          </a:xfrm>
          <a:prstGeom prst="rect">
            <a:avLst/>
          </a:prstGeom>
          <a:noFill/>
          <a:ln>
            <a:noFill/>
          </a:ln>
        </p:spPr>
        <p:txBody>
          <a:bodyPr wrap="none" rtlCol="0">
            <a:spAutoFit/>
          </a:bodyPr>
          <a:lstStyle/>
          <a:p>
            <a:r>
              <a:rPr lang="en-US" dirty="0">
                <a:solidFill>
                  <a:schemeClr val="accent5">
                    <a:lumMod val="20000"/>
                    <a:lumOff val="80000"/>
                  </a:schemeClr>
                </a:solidFill>
              </a:rPr>
              <a:t>Imputation missing values: Description &amp; CustomerID</a:t>
            </a:r>
          </a:p>
        </p:txBody>
      </p:sp>
      <p:sp>
        <p:nvSpPr>
          <p:cNvPr id="77" name="TextBox 76">
            <a:extLst>
              <a:ext uri="{FF2B5EF4-FFF2-40B4-BE49-F238E27FC236}">
                <a16:creationId xmlns:a16="http://schemas.microsoft.com/office/drawing/2014/main" id="{98F624D5-D218-342C-14F9-DFF2778304F1}"/>
              </a:ext>
            </a:extLst>
          </p:cNvPr>
          <p:cNvSpPr txBox="1"/>
          <p:nvPr/>
        </p:nvSpPr>
        <p:spPr>
          <a:xfrm>
            <a:off x="4281780" y="3630057"/>
            <a:ext cx="827471" cy="369332"/>
          </a:xfrm>
          <a:prstGeom prst="rect">
            <a:avLst/>
          </a:prstGeom>
          <a:noFill/>
        </p:spPr>
        <p:txBody>
          <a:bodyPr wrap="none" rtlCol="0">
            <a:spAutoFit/>
          </a:bodyPr>
          <a:lstStyle/>
          <a:p>
            <a:r>
              <a:rPr lang="en-US" dirty="0">
                <a:solidFill>
                  <a:schemeClr val="bg2">
                    <a:lumMod val="50000"/>
                  </a:schemeClr>
                </a:solidFill>
              </a:rPr>
              <a:t>90,849</a:t>
            </a:r>
          </a:p>
        </p:txBody>
      </p:sp>
      <p:sp>
        <p:nvSpPr>
          <p:cNvPr id="78" name="TextBox 77">
            <a:extLst>
              <a:ext uri="{FF2B5EF4-FFF2-40B4-BE49-F238E27FC236}">
                <a16:creationId xmlns:a16="http://schemas.microsoft.com/office/drawing/2014/main" id="{7AA70838-B74E-4A97-734B-4C6C6DDE3B33}"/>
              </a:ext>
            </a:extLst>
          </p:cNvPr>
          <p:cNvSpPr txBox="1"/>
          <p:nvPr/>
        </p:nvSpPr>
        <p:spPr>
          <a:xfrm>
            <a:off x="4398801" y="4273540"/>
            <a:ext cx="710451" cy="369332"/>
          </a:xfrm>
          <a:prstGeom prst="rect">
            <a:avLst/>
          </a:prstGeom>
          <a:noFill/>
        </p:spPr>
        <p:txBody>
          <a:bodyPr wrap="none" rtlCol="0">
            <a:spAutoFit/>
          </a:bodyPr>
          <a:lstStyle/>
          <a:p>
            <a:r>
              <a:rPr lang="en-US" dirty="0">
                <a:solidFill>
                  <a:schemeClr val="bg1">
                    <a:lumMod val="50000"/>
                  </a:schemeClr>
                </a:solidFill>
              </a:rPr>
              <a:t>7,222</a:t>
            </a:r>
          </a:p>
        </p:txBody>
      </p:sp>
      <p:sp>
        <p:nvSpPr>
          <p:cNvPr id="79" name="TextBox 78">
            <a:extLst>
              <a:ext uri="{FF2B5EF4-FFF2-40B4-BE49-F238E27FC236}">
                <a16:creationId xmlns:a16="http://schemas.microsoft.com/office/drawing/2014/main" id="{93DD03BF-CB2F-BCE3-DF40-1612F3B02976}"/>
              </a:ext>
            </a:extLst>
          </p:cNvPr>
          <p:cNvSpPr txBox="1"/>
          <p:nvPr/>
        </p:nvSpPr>
        <p:spPr>
          <a:xfrm>
            <a:off x="4542738" y="4975747"/>
            <a:ext cx="535724" cy="369332"/>
          </a:xfrm>
          <a:prstGeom prst="rect">
            <a:avLst/>
          </a:prstGeom>
          <a:noFill/>
        </p:spPr>
        <p:txBody>
          <a:bodyPr wrap="none" rtlCol="0">
            <a:spAutoFit/>
          </a:bodyPr>
          <a:lstStyle/>
          <a:p>
            <a:r>
              <a:rPr lang="en-US" dirty="0">
                <a:solidFill>
                  <a:schemeClr val="bg1">
                    <a:lumMod val="65000"/>
                  </a:schemeClr>
                </a:solidFill>
              </a:rPr>
              <a:t>318</a:t>
            </a:r>
          </a:p>
        </p:txBody>
      </p:sp>
      <p:sp>
        <p:nvSpPr>
          <p:cNvPr id="80" name="TextBox 79">
            <a:extLst>
              <a:ext uri="{FF2B5EF4-FFF2-40B4-BE49-F238E27FC236}">
                <a16:creationId xmlns:a16="http://schemas.microsoft.com/office/drawing/2014/main" id="{9E934855-F6BA-480A-9840-9B250F35F720}"/>
              </a:ext>
            </a:extLst>
          </p:cNvPr>
          <p:cNvSpPr txBox="1"/>
          <p:nvPr/>
        </p:nvSpPr>
        <p:spPr>
          <a:xfrm>
            <a:off x="2186294" y="5718732"/>
            <a:ext cx="944489" cy="369332"/>
          </a:xfrm>
          <a:prstGeom prst="rect">
            <a:avLst/>
          </a:prstGeom>
          <a:noFill/>
        </p:spPr>
        <p:txBody>
          <a:bodyPr wrap="none" rtlCol="0">
            <a:spAutoFit/>
          </a:bodyPr>
          <a:lstStyle/>
          <a:p>
            <a:r>
              <a:rPr lang="en-US" dirty="0">
                <a:solidFill>
                  <a:schemeClr val="bg1"/>
                </a:solidFill>
              </a:rPr>
              <a:t>438,252</a:t>
            </a:r>
          </a:p>
        </p:txBody>
      </p:sp>
      <p:sp>
        <p:nvSpPr>
          <p:cNvPr id="4" name="Isosceles Triangle 3">
            <a:extLst>
              <a:ext uri="{FF2B5EF4-FFF2-40B4-BE49-F238E27FC236}">
                <a16:creationId xmlns:a16="http://schemas.microsoft.com/office/drawing/2014/main" id="{1555D470-DC85-5904-46CC-B55EBD7D4EBA}"/>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26</a:t>
            </a:fld>
            <a:endParaRPr lang="en-US" dirty="0">
              <a:latin typeface="Arial Narrow" panose="020B0606020202030204" pitchFamily="34" charset="0"/>
            </a:endParaRPr>
          </a:p>
        </p:txBody>
      </p:sp>
    </p:spTree>
    <p:extLst>
      <p:ext uri="{BB962C8B-B14F-4D97-AF65-F5344CB8AC3E}">
        <p14:creationId xmlns:p14="http://schemas.microsoft.com/office/powerpoint/2010/main" val="3514181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3938A-3D2B-EE91-FC3D-31BC823474D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09A34AD-5AC0-6F2F-C2A0-6C34316DFA15}"/>
              </a:ext>
            </a:extLst>
          </p:cNvPr>
          <p:cNvPicPr>
            <a:picLocks noChangeAspect="1"/>
          </p:cNvPicPr>
          <p:nvPr/>
        </p:nvPicPr>
        <p:blipFill>
          <a:blip r:embed="rId2"/>
          <a:stretch>
            <a:fillRect/>
          </a:stretch>
        </p:blipFill>
        <p:spPr>
          <a:xfrm>
            <a:off x="4952827" y="1365665"/>
            <a:ext cx="7188803" cy="4144488"/>
          </a:xfrm>
          <a:prstGeom prst="rect">
            <a:avLst/>
          </a:prstGeom>
        </p:spPr>
      </p:pic>
      <p:sp>
        <p:nvSpPr>
          <p:cNvPr id="10" name="Rectangle 9">
            <a:extLst>
              <a:ext uri="{FF2B5EF4-FFF2-40B4-BE49-F238E27FC236}">
                <a16:creationId xmlns:a16="http://schemas.microsoft.com/office/drawing/2014/main" id="{521485E3-6F27-969E-FA32-2AD2FB6143EE}"/>
              </a:ext>
            </a:extLst>
          </p:cNvPr>
          <p:cNvSpPr/>
          <p:nvPr/>
        </p:nvSpPr>
        <p:spPr>
          <a:xfrm>
            <a:off x="0" y="0"/>
            <a:ext cx="4953000" cy="6858000"/>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800" dirty="0">
                <a:solidFill>
                  <a:schemeClr val="bg1">
                    <a:lumMod val="95000"/>
                  </a:schemeClr>
                </a:solidFill>
              </a:rPr>
              <a:t>Data Analysis </a:t>
            </a:r>
          </a:p>
          <a:p>
            <a:pPr algn="ctr"/>
            <a:r>
              <a:rPr lang="en-US" sz="4800" dirty="0">
                <a:solidFill>
                  <a:schemeClr val="bg1">
                    <a:lumMod val="95000"/>
                  </a:schemeClr>
                </a:solidFill>
              </a:rPr>
              <a:t>and Insights</a:t>
            </a:r>
            <a:endParaRPr lang="en-US" sz="4800" dirty="0"/>
          </a:p>
        </p:txBody>
      </p:sp>
    </p:spTree>
    <p:extLst>
      <p:ext uri="{BB962C8B-B14F-4D97-AF65-F5344CB8AC3E}">
        <p14:creationId xmlns:p14="http://schemas.microsoft.com/office/powerpoint/2010/main" val="3008610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9EACC6B9-AD9C-D2B9-96C0-A82993E0D4EF}"/>
              </a:ext>
            </a:extLst>
          </p:cNvPr>
          <p:cNvSpPr/>
          <p:nvPr/>
        </p:nvSpPr>
        <p:spPr>
          <a:xfrm>
            <a:off x="-1" y="626533"/>
            <a:ext cx="11641668"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AECC20-48BA-2F5D-3E8E-2FF58D912912}"/>
              </a:ext>
            </a:extLst>
          </p:cNvPr>
          <p:cNvSpPr>
            <a:spLocks noGrp="1"/>
          </p:cNvSpPr>
          <p:nvPr>
            <p:ph type="title"/>
          </p:nvPr>
        </p:nvSpPr>
        <p:spPr/>
        <p:txBody>
          <a:bodyPr/>
          <a:lstStyle/>
          <a:p>
            <a:r>
              <a:rPr lang="en-US" dirty="0">
                <a:solidFill>
                  <a:schemeClr val="bg1">
                    <a:lumMod val="95000"/>
                  </a:schemeClr>
                </a:solidFill>
              </a:rPr>
              <a:t>Data Completeness and Cleaness</a:t>
            </a:r>
          </a:p>
        </p:txBody>
      </p:sp>
      <p:sp>
        <p:nvSpPr>
          <p:cNvPr id="3" name="Content Placeholder 2">
            <a:extLst>
              <a:ext uri="{FF2B5EF4-FFF2-40B4-BE49-F238E27FC236}">
                <a16:creationId xmlns:a16="http://schemas.microsoft.com/office/drawing/2014/main" id="{435B58B4-B62A-F4A3-1AC9-2C0AD7A71423}"/>
              </a:ext>
            </a:extLst>
          </p:cNvPr>
          <p:cNvSpPr>
            <a:spLocks noGrp="1"/>
          </p:cNvSpPr>
          <p:nvPr>
            <p:ph idx="1"/>
          </p:nvPr>
        </p:nvSpPr>
        <p:spPr>
          <a:xfrm>
            <a:off x="838201" y="1825625"/>
            <a:ext cx="8212666" cy="4592108"/>
          </a:xfrm>
        </p:spPr>
        <p:txBody>
          <a:bodyPr>
            <a:normAutofit lnSpcReduction="10000"/>
          </a:bodyPr>
          <a:lstStyle/>
          <a:p>
            <a:r>
              <a:rPr lang="en-US" sz="2400" dirty="0"/>
              <a:t>There are two years of data, namely: 2010 and 2011. However, the 2010 data is incomplete. So, in the next analysis only 2011 data was used.</a:t>
            </a:r>
          </a:p>
          <a:p>
            <a:r>
              <a:rPr lang="en-US" sz="2400" dirty="0"/>
              <a:t>The data used is not clean, so it is necessary to carry out data cleansing using various methods and assumptions.</a:t>
            </a:r>
          </a:p>
          <a:p>
            <a:r>
              <a:rPr lang="en-US" sz="2400" dirty="0"/>
              <a:t>The data cleansing carried out includes: </a:t>
            </a:r>
          </a:p>
          <a:p>
            <a:pPr marL="914400" lvl="1" indent="-457200">
              <a:buFont typeface="+mj-lt"/>
              <a:buAutoNum type="arabicPeriod"/>
            </a:pPr>
            <a:r>
              <a:rPr lang="en-US" sz="2000" dirty="0"/>
              <a:t>changing data types (CustomerID) &amp;  string column case standardization (</a:t>
            </a:r>
            <a:r>
              <a:rPr lang="en-US" sz="2000" dirty="0" err="1"/>
              <a:t>StockCode</a:t>
            </a:r>
            <a:r>
              <a:rPr lang="en-US" sz="2000" dirty="0"/>
              <a:t>)</a:t>
            </a:r>
          </a:p>
          <a:p>
            <a:pPr marL="914400" lvl="1" indent="-457200">
              <a:buFont typeface="+mj-lt"/>
              <a:buAutoNum type="arabicPeriod"/>
            </a:pPr>
            <a:r>
              <a:rPr lang="en-US" sz="2000" dirty="0"/>
              <a:t>Removing: duplicate data, outliers, canceled transactions and anomalous data</a:t>
            </a:r>
          </a:p>
          <a:p>
            <a:pPr marL="914400" lvl="1" indent="-457200">
              <a:buFont typeface="+mj-lt"/>
              <a:buAutoNum type="arabicPeriod"/>
            </a:pPr>
            <a:r>
              <a:rPr lang="en-US" sz="2000" dirty="0"/>
              <a:t>data imputation by looking up to the reference table (Description) and KNN method (CustomerID).</a:t>
            </a:r>
          </a:p>
          <a:p>
            <a:r>
              <a:rPr lang="en-US" sz="2400" dirty="0"/>
              <a:t>Of the total 541,909 rows of original data, after data cleansing, 438,252 rows of data remained, or approximately 80.87%.</a:t>
            </a:r>
          </a:p>
        </p:txBody>
      </p:sp>
      <p:pic>
        <p:nvPicPr>
          <p:cNvPr id="6" name="Picture 5">
            <a:extLst>
              <a:ext uri="{FF2B5EF4-FFF2-40B4-BE49-F238E27FC236}">
                <a16:creationId xmlns:a16="http://schemas.microsoft.com/office/drawing/2014/main" id="{E063DD01-55A4-F349-2C28-7C982A7EFEE9}"/>
              </a:ext>
            </a:extLst>
          </p:cNvPr>
          <p:cNvPicPr>
            <a:picLocks noChangeAspect="1"/>
          </p:cNvPicPr>
          <p:nvPr/>
        </p:nvPicPr>
        <p:blipFill>
          <a:blip r:embed="rId2"/>
          <a:stretch>
            <a:fillRect/>
          </a:stretch>
        </p:blipFill>
        <p:spPr>
          <a:xfrm>
            <a:off x="8823796" y="2643700"/>
            <a:ext cx="2817871" cy="2532626"/>
          </a:xfrm>
          <a:prstGeom prst="rect">
            <a:avLst/>
          </a:prstGeom>
        </p:spPr>
      </p:pic>
      <p:sp>
        <p:nvSpPr>
          <p:cNvPr id="7" name="Isosceles Triangle 6">
            <a:extLst>
              <a:ext uri="{FF2B5EF4-FFF2-40B4-BE49-F238E27FC236}">
                <a16:creationId xmlns:a16="http://schemas.microsoft.com/office/drawing/2014/main" id="{81091AB3-2597-5038-02EA-2452A450749D}"/>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28</a:t>
            </a:fld>
            <a:endParaRPr lang="en-US" dirty="0">
              <a:latin typeface="Arial Narrow" panose="020B0606020202030204" pitchFamily="34" charset="0"/>
            </a:endParaRPr>
          </a:p>
        </p:txBody>
      </p:sp>
    </p:spTree>
    <p:extLst>
      <p:ext uri="{BB962C8B-B14F-4D97-AF65-F5344CB8AC3E}">
        <p14:creationId xmlns:p14="http://schemas.microsoft.com/office/powerpoint/2010/main" val="3650115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83F5D-80E2-E0EA-F3A7-B68DE287698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BEE119D-5718-9186-BE2B-E4D04B3EE437}"/>
              </a:ext>
            </a:extLst>
          </p:cNvPr>
          <p:cNvSpPr/>
          <p:nvPr/>
        </p:nvSpPr>
        <p:spPr>
          <a:xfrm>
            <a:off x="0" y="0"/>
            <a:ext cx="4953000" cy="6858000"/>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800" dirty="0">
                <a:solidFill>
                  <a:schemeClr val="bg1">
                    <a:lumMod val="95000"/>
                  </a:schemeClr>
                </a:solidFill>
              </a:rPr>
              <a:t>Data Visualization</a:t>
            </a:r>
          </a:p>
          <a:p>
            <a:pPr algn="ctr"/>
            <a:r>
              <a:rPr lang="en-US" sz="4800" dirty="0">
                <a:solidFill>
                  <a:schemeClr val="bg1">
                    <a:lumMod val="95000"/>
                  </a:schemeClr>
                </a:solidFill>
              </a:rPr>
              <a:t>(Dashboard)</a:t>
            </a:r>
            <a:endParaRPr lang="en-US" sz="4800" dirty="0"/>
          </a:p>
        </p:txBody>
      </p:sp>
      <p:pic>
        <p:nvPicPr>
          <p:cNvPr id="2" name="Picture 1">
            <a:extLst>
              <a:ext uri="{FF2B5EF4-FFF2-40B4-BE49-F238E27FC236}">
                <a16:creationId xmlns:a16="http://schemas.microsoft.com/office/drawing/2014/main" id="{352E5431-5D1D-B56B-2318-FB9FB8C5FF1E}"/>
              </a:ext>
            </a:extLst>
          </p:cNvPr>
          <p:cNvPicPr>
            <a:picLocks noChangeAspect="1"/>
          </p:cNvPicPr>
          <p:nvPr/>
        </p:nvPicPr>
        <p:blipFill>
          <a:blip r:embed="rId2"/>
          <a:stretch>
            <a:fillRect/>
          </a:stretch>
        </p:blipFill>
        <p:spPr>
          <a:xfrm>
            <a:off x="6593883" y="1708946"/>
            <a:ext cx="4133053" cy="4133053"/>
          </a:xfrm>
          <a:prstGeom prst="rect">
            <a:avLst/>
          </a:prstGeom>
        </p:spPr>
      </p:pic>
    </p:spTree>
    <p:extLst>
      <p:ext uri="{BB962C8B-B14F-4D97-AF65-F5344CB8AC3E}">
        <p14:creationId xmlns:p14="http://schemas.microsoft.com/office/powerpoint/2010/main" val="1431492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B090213-14D0-2E77-5C2A-4A1B15993D51}"/>
              </a:ext>
            </a:extLst>
          </p:cNvPr>
          <p:cNvSpPr>
            <a:spLocks noGrp="1"/>
          </p:cNvSpPr>
          <p:nvPr>
            <p:ph idx="1"/>
          </p:nvPr>
        </p:nvSpPr>
        <p:spPr/>
        <p:txBody>
          <a:bodyPr anchor="ctr">
            <a:normAutofit/>
          </a:bodyPr>
          <a:lstStyle/>
          <a:p>
            <a:r>
              <a:rPr lang="en-US" dirty="0"/>
              <a:t>Project Background</a:t>
            </a:r>
          </a:p>
          <a:p>
            <a:r>
              <a:rPr lang="en-US" dirty="0"/>
              <a:t>Business Problem</a:t>
            </a:r>
          </a:p>
          <a:p>
            <a:r>
              <a:rPr lang="en-US" dirty="0"/>
              <a:t>Data Understanding</a:t>
            </a:r>
          </a:p>
          <a:p>
            <a:r>
              <a:rPr lang="en-US" dirty="0"/>
              <a:t>Data Analysis and Insights</a:t>
            </a:r>
          </a:p>
          <a:p>
            <a:r>
              <a:rPr lang="en-US" dirty="0"/>
              <a:t>Dashboards and Visualizations</a:t>
            </a:r>
          </a:p>
          <a:p>
            <a:r>
              <a:rPr lang="en-US" dirty="0"/>
              <a:t>Recommendations and Actionable Insights</a:t>
            </a:r>
          </a:p>
        </p:txBody>
      </p:sp>
      <p:sp>
        <p:nvSpPr>
          <p:cNvPr id="8" name="Rectangle 7">
            <a:extLst>
              <a:ext uri="{FF2B5EF4-FFF2-40B4-BE49-F238E27FC236}">
                <a16:creationId xmlns:a16="http://schemas.microsoft.com/office/drawing/2014/main" id="{637123A0-F8C6-EC88-9D5D-89FF5805E4C1}"/>
              </a:ext>
            </a:extLst>
          </p:cNvPr>
          <p:cNvSpPr/>
          <p:nvPr/>
        </p:nvSpPr>
        <p:spPr>
          <a:xfrm>
            <a:off x="0" y="0"/>
            <a:ext cx="4953000" cy="6858000"/>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a:t>Project:</a:t>
            </a:r>
          </a:p>
          <a:p>
            <a:pPr algn="ctr"/>
            <a:r>
              <a:rPr lang="en-US" sz="3600" dirty="0"/>
              <a:t>UK e-commerce Customer Segmentation</a:t>
            </a:r>
          </a:p>
        </p:txBody>
      </p:sp>
    </p:spTree>
    <p:extLst>
      <p:ext uri="{BB962C8B-B14F-4D97-AF65-F5344CB8AC3E}">
        <p14:creationId xmlns:p14="http://schemas.microsoft.com/office/powerpoint/2010/main" val="2727205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One Rounded and One Snipped 6">
            <a:extLst>
              <a:ext uri="{FF2B5EF4-FFF2-40B4-BE49-F238E27FC236}">
                <a16:creationId xmlns:a16="http://schemas.microsoft.com/office/drawing/2014/main" id="{9CFF45E6-3FBE-17D7-D24D-019CEC36368E}"/>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42D733-DADD-4693-AA5C-74C9CD03CE56}"/>
              </a:ext>
            </a:extLst>
          </p:cNvPr>
          <p:cNvSpPr>
            <a:spLocks noGrp="1"/>
          </p:cNvSpPr>
          <p:nvPr>
            <p:ph type="title"/>
          </p:nvPr>
        </p:nvSpPr>
        <p:spPr/>
        <p:txBody>
          <a:bodyPr/>
          <a:lstStyle/>
          <a:p>
            <a:r>
              <a:rPr lang="en-US" dirty="0">
                <a:solidFill>
                  <a:schemeClr val="bg1">
                    <a:lumMod val="95000"/>
                  </a:schemeClr>
                </a:solidFill>
              </a:rPr>
              <a:t>Overview</a:t>
            </a:r>
          </a:p>
        </p:txBody>
      </p:sp>
      <p:pic>
        <p:nvPicPr>
          <p:cNvPr id="6" name="Picture 5">
            <a:extLst>
              <a:ext uri="{FF2B5EF4-FFF2-40B4-BE49-F238E27FC236}">
                <a16:creationId xmlns:a16="http://schemas.microsoft.com/office/drawing/2014/main" id="{C6761AD7-2654-FC04-E7F4-C2C58A17DC78}"/>
              </a:ext>
            </a:extLst>
          </p:cNvPr>
          <p:cNvPicPr>
            <a:picLocks noChangeAspect="1"/>
          </p:cNvPicPr>
          <p:nvPr/>
        </p:nvPicPr>
        <p:blipFill>
          <a:blip r:embed="rId2"/>
          <a:stretch>
            <a:fillRect/>
          </a:stretch>
        </p:blipFill>
        <p:spPr>
          <a:xfrm>
            <a:off x="980365" y="1557868"/>
            <a:ext cx="9157003" cy="5122332"/>
          </a:xfrm>
          <a:prstGeom prst="rect">
            <a:avLst/>
          </a:prstGeom>
        </p:spPr>
      </p:pic>
      <p:sp>
        <p:nvSpPr>
          <p:cNvPr id="5" name="Isosceles Triangle 4">
            <a:extLst>
              <a:ext uri="{FF2B5EF4-FFF2-40B4-BE49-F238E27FC236}">
                <a16:creationId xmlns:a16="http://schemas.microsoft.com/office/drawing/2014/main" id="{3494645A-AF61-C3C4-4010-0BF66A258C22}"/>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30</a:t>
            </a:fld>
            <a:endParaRPr lang="en-US" dirty="0">
              <a:latin typeface="Arial Narrow" panose="020B0606020202030204" pitchFamily="34" charset="0"/>
            </a:endParaRPr>
          </a:p>
        </p:txBody>
      </p:sp>
    </p:spTree>
    <p:extLst>
      <p:ext uri="{BB962C8B-B14F-4D97-AF65-F5344CB8AC3E}">
        <p14:creationId xmlns:p14="http://schemas.microsoft.com/office/powerpoint/2010/main" val="226026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ACEAB-54B5-56E9-314B-672FFFB334C0}"/>
            </a:ext>
          </a:extLst>
        </p:cNvPr>
        <p:cNvGrpSpPr/>
        <p:nvPr/>
      </p:nvGrpSpPr>
      <p:grpSpPr>
        <a:xfrm>
          <a:off x="0" y="0"/>
          <a:ext cx="0" cy="0"/>
          <a:chOff x="0" y="0"/>
          <a:chExt cx="0" cy="0"/>
        </a:xfrm>
      </p:grpSpPr>
      <p:sp>
        <p:nvSpPr>
          <p:cNvPr id="6" name="Rectangle: Top Corners One Rounded and One Snipped 5">
            <a:extLst>
              <a:ext uri="{FF2B5EF4-FFF2-40B4-BE49-F238E27FC236}">
                <a16:creationId xmlns:a16="http://schemas.microsoft.com/office/drawing/2014/main" id="{40F14D88-0443-1635-3C53-C795D5174C2C}"/>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C24D5-5086-0E95-1FFC-890B2FF9BBFB}"/>
              </a:ext>
            </a:extLst>
          </p:cNvPr>
          <p:cNvSpPr>
            <a:spLocks noGrp="1"/>
          </p:cNvSpPr>
          <p:nvPr>
            <p:ph type="title"/>
          </p:nvPr>
        </p:nvSpPr>
        <p:spPr/>
        <p:txBody>
          <a:bodyPr/>
          <a:lstStyle/>
          <a:p>
            <a:r>
              <a:rPr lang="en-US" dirty="0">
                <a:solidFill>
                  <a:schemeClr val="bg1">
                    <a:lumMod val="95000"/>
                  </a:schemeClr>
                </a:solidFill>
              </a:rPr>
              <a:t>RFM Analysis</a:t>
            </a:r>
          </a:p>
        </p:txBody>
      </p:sp>
      <p:pic>
        <p:nvPicPr>
          <p:cNvPr id="8" name="Picture 7">
            <a:extLst>
              <a:ext uri="{FF2B5EF4-FFF2-40B4-BE49-F238E27FC236}">
                <a16:creationId xmlns:a16="http://schemas.microsoft.com/office/drawing/2014/main" id="{EB50380D-E9AE-9CA1-03EB-605D059B33E6}"/>
              </a:ext>
            </a:extLst>
          </p:cNvPr>
          <p:cNvPicPr>
            <a:picLocks noChangeAspect="1"/>
          </p:cNvPicPr>
          <p:nvPr/>
        </p:nvPicPr>
        <p:blipFill>
          <a:blip r:embed="rId2"/>
          <a:stretch>
            <a:fillRect/>
          </a:stretch>
        </p:blipFill>
        <p:spPr>
          <a:xfrm>
            <a:off x="940570" y="1529987"/>
            <a:ext cx="9397230" cy="5217233"/>
          </a:xfrm>
          <a:prstGeom prst="roundRect">
            <a:avLst>
              <a:gd name="adj" fmla="val 222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Isosceles Triangle 4">
            <a:extLst>
              <a:ext uri="{FF2B5EF4-FFF2-40B4-BE49-F238E27FC236}">
                <a16:creationId xmlns:a16="http://schemas.microsoft.com/office/drawing/2014/main" id="{6601EE39-71D0-E606-74A0-30168B05FB0F}"/>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31</a:t>
            </a:fld>
            <a:endParaRPr lang="en-US" dirty="0">
              <a:latin typeface="Arial Narrow" panose="020B0606020202030204" pitchFamily="34" charset="0"/>
            </a:endParaRPr>
          </a:p>
        </p:txBody>
      </p:sp>
    </p:spTree>
    <p:extLst>
      <p:ext uri="{BB962C8B-B14F-4D97-AF65-F5344CB8AC3E}">
        <p14:creationId xmlns:p14="http://schemas.microsoft.com/office/powerpoint/2010/main" val="2695656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7CEFB-B7D8-AB9A-BFEE-69E2F8C69949}"/>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FF2DF739-A24D-022B-7428-980C988B6808}"/>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7CAF23-CF4F-E230-DDFE-C1F241063A03}"/>
              </a:ext>
            </a:extLst>
          </p:cNvPr>
          <p:cNvSpPr>
            <a:spLocks noGrp="1"/>
          </p:cNvSpPr>
          <p:nvPr>
            <p:ph type="title"/>
          </p:nvPr>
        </p:nvSpPr>
        <p:spPr/>
        <p:txBody>
          <a:bodyPr/>
          <a:lstStyle/>
          <a:p>
            <a:r>
              <a:rPr lang="en-US" dirty="0">
                <a:solidFill>
                  <a:schemeClr val="bg1">
                    <a:lumMod val="95000"/>
                  </a:schemeClr>
                </a:solidFill>
              </a:rPr>
              <a:t>Global values</a:t>
            </a:r>
          </a:p>
        </p:txBody>
      </p:sp>
      <p:sp>
        <p:nvSpPr>
          <p:cNvPr id="3" name="Content Placeholder 2">
            <a:extLst>
              <a:ext uri="{FF2B5EF4-FFF2-40B4-BE49-F238E27FC236}">
                <a16:creationId xmlns:a16="http://schemas.microsoft.com/office/drawing/2014/main" id="{EA9D9DA4-0EB2-EF16-7708-36CF0D1A0683}"/>
              </a:ext>
            </a:extLst>
          </p:cNvPr>
          <p:cNvSpPr>
            <a:spLocks noGrp="1"/>
          </p:cNvSpPr>
          <p:nvPr>
            <p:ph idx="1"/>
          </p:nvPr>
        </p:nvSpPr>
        <p:spPr>
          <a:xfrm>
            <a:off x="838200" y="2690283"/>
            <a:ext cx="10515600" cy="3486680"/>
          </a:xfrm>
        </p:spPr>
        <p:txBody>
          <a:bodyPr>
            <a:normAutofit/>
          </a:bodyPr>
          <a:lstStyle/>
          <a:p>
            <a:r>
              <a:rPr lang="en-US" sz="2400" dirty="0"/>
              <a:t>The total revenue of e-commerce businesses is quite large and is increasing day by day, due to technological developments and changes in consumer behavior.</a:t>
            </a:r>
          </a:p>
          <a:p>
            <a:r>
              <a:rPr lang="en-US" sz="2400" dirty="0"/>
              <a:t>The level of public trust in online shopping is increasing due to improved service, security and convenience when making transactions.</a:t>
            </a:r>
          </a:p>
          <a:p>
            <a:r>
              <a:rPr lang="en-US" sz="2400" dirty="0"/>
              <a:t>Because of this, currently many companies are doing various ways to attract customer interest, such as: providing discounts, cashback, easy payment methods, free shipping, and even personalized product offers.</a:t>
            </a:r>
          </a:p>
          <a:p>
            <a:r>
              <a:rPr lang="en-US" sz="2400" dirty="0"/>
              <a:t>By getting a good shopping experience, it is hoped that customers will stay and become a positive story to attract other new customers.</a:t>
            </a:r>
          </a:p>
        </p:txBody>
      </p:sp>
      <p:pic>
        <p:nvPicPr>
          <p:cNvPr id="7" name="Picture 6">
            <a:extLst>
              <a:ext uri="{FF2B5EF4-FFF2-40B4-BE49-F238E27FC236}">
                <a16:creationId xmlns:a16="http://schemas.microsoft.com/office/drawing/2014/main" id="{58391F49-A473-F982-0B97-C9D2051F1874}"/>
              </a:ext>
            </a:extLst>
          </p:cNvPr>
          <p:cNvPicPr>
            <a:picLocks noChangeAspect="1"/>
          </p:cNvPicPr>
          <p:nvPr/>
        </p:nvPicPr>
        <p:blipFill>
          <a:blip r:embed="rId2"/>
          <a:stretch>
            <a:fillRect/>
          </a:stretch>
        </p:blipFill>
        <p:spPr>
          <a:xfrm>
            <a:off x="838200" y="1605453"/>
            <a:ext cx="4747671" cy="876376"/>
          </a:xfrm>
          <a:prstGeom prst="rect">
            <a:avLst/>
          </a:prstGeom>
        </p:spPr>
      </p:pic>
      <p:sp>
        <p:nvSpPr>
          <p:cNvPr id="6" name="Isosceles Triangle 5">
            <a:extLst>
              <a:ext uri="{FF2B5EF4-FFF2-40B4-BE49-F238E27FC236}">
                <a16:creationId xmlns:a16="http://schemas.microsoft.com/office/drawing/2014/main" id="{5CCE2D15-1F82-3C61-E140-BFAF530F432B}"/>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32</a:t>
            </a:fld>
            <a:endParaRPr lang="en-US" dirty="0">
              <a:latin typeface="Arial Narrow" panose="020B0606020202030204" pitchFamily="34" charset="0"/>
            </a:endParaRPr>
          </a:p>
        </p:txBody>
      </p:sp>
    </p:spTree>
    <p:extLst>
      <p:ext uri="{BB962C8B-B14F-4D97-AF65-F5344CB8AC3E}">
        <p14:creationId xmlns:p14="http://schemas.microsoft.com/office/powerpoint/2010/main" val="969012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CD217-822A-95C8-400F-002DE45A4C36}"/>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834D2224-5A2B-7788-042A-8076FB45A27B}"/>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D080-472C-B353-84F4-D4122237BD70}"/>
              </a:ext>
            </a:extLst>
          </p:cNvPr>
          <p:cNvSpPr>
            <a:spLocks noGrp="1"/>
          </p:cNvSpPr>
          <p:nvPr>
            <p:ph type="title"/>
          </p:nvPr>
        </p:nvSpPr>
        <p:spPr/>
        <p:txBody>
          <a:bodyPr/>
          <a:lstStyle/>
          <a:p>
            <a:r>
              <a:rPr lang="en-US" dirty="0">
                <a:solidFill>
                  <a:schemeClr val="bg1">
                    <a:lumMod val="95000"/>
                  </a:schemeClr>
                </a:solidFill>
              </a:rPr>
              <a:t>Trend of revenue compared to # </a:t>
            </a:r>
            <a:r>
              <a:rPr lang="en-US" dirty="0" err="1">
                <a:solidFill>
                  <a:schemeClr val="bg1">
                    <a:lumMod val="95000"/>
                  </a:schemeClr>
                </a:solidFill>
              </a:rPr>
              <a:t>transcation</a:t>
            </a:r>
            <a:endParaRPr lang="en-US" dirty="0">
              <a:solidFill>
                <a:schemeClr val="bg1">
                  <a:lumMod val="95000"/>
                </a:schemeClr>
              </a:solidFill>
            </a:endParaRPr>
          </a:p>
        </p:txBody>
      </p:sp>
      <p:sp>
        <p:nvSpPr>
          <p:cNvPr id="3" name="Content Placeholder 2">
            <a:extLst>
              <a:ext uri="{FF2B5EF4-FFF2-40B4-BE49-F238E27FC236}">
                <a16:creationId xmlns:a16="http://schemas.microsoft.com/office/drawing/2014/main" id="{30A82130-AF48-CA09-77B7-05A135C12D8F}"/>
              </a:ext>
            </a:extLst>
          </p:cNvPr>
          <p:cNvSpPr>
            <a:spLocks noGrp="1"/>
          </p:cNvSpPr>
          <p:nvPr>
            <p:ph idx="1"/>
          </p:nvPr>
        </p:nvSpPr>
        <p:spPr>
          <a:xfrm>
            <a:off x="6485468" y="1802343"/>
            <a:ext cx="4927599" cy="4429124"/>
          </a:xfrm>
        </p:spPr>
        <p:txBody>
          <a:bodyPr>
            <a:normAutofit fontScale="92500"/>
          </a:bodyPr>
          <a:lstStyle/>
          <a:p>
            <a:r>
              <a:rPr lang="en-US" sz="2400" dirty="0"/>
              <a:t>Product sales increased significantly at the end of the year, especially in the period from September to November.</a:t>
            </a:r>
          </a:p>
          <a:p>
            <a:r>
              <a:rPr lang="en-US" sz="2400" dirty="0"/>
              <a:t>This happened, perhaps because September started the winter season and Christmas and New Year celebrations, so that people's spending during that month increased.</a:t>
            </a:r>
          </a:p>
          <a:p>
            <a:r>
              <a:rPr lang="en-US" sz="2400" dirty="0"/>
              <a:t>It's the right time for sellers on e-commerce platforms to provide sales incentives to customers, such as providing special discounts, bonuses or appropriate product offers.</a:t>
            </a:r>
          </a:p>
        </p:txBody>
      </p:sp>
      <p:pic>
        <p:nvPicPr>
          <p:cNvPr id="6" name="Picture 5">
            <a:extLst>
              <a:ext uri="{FF2B5EF4-FFF2-40B4-BE49-F238E27FC236}">
                <a16:creationId xmlns:a16="http://schemas.microsoft.com/office/drawing/2014/main" id="{349B9B52-15AA-6806-F664-15F648AC6421}"/>
              </a:ext>
            </a:extLst>
          </p:cNvPr>
          <p:cNvPicPr>
            <a:picLocks noChangeAspect="1"/>
          </p:cNvPicPr>
          <p:nvPr/>
        </p:nvPicPr>
        <p:blipFill>
          <a:blip r:embed="rId2"/>
          <a:stretch>
            <a:fillRect/>
          </a:stretch>
        </p:blipFill>
        <p:spPr>
          <a:xfrm>
            <a:off x="354903" y="1802025"/>
            <a:ext cx="6028963" cy="4351549"/>
          </a:xfrm>
          <a:prstGeom prst="rect">
            <a:avLst/>
          </a:prstGeom>
        </p:spPr>
      </p:pic>
      <p:sp>
        <p:nvSpPr>
          <p:cNvPr id="7" name="Isosceles Triangle 6">
            <a:extLst>
              <a:ext uri="{FF2B5EF4-FFF2-40B4-BE49-F238E27FC236}">
                <a16:creationId xmlns:a16="http://schemas.microsoft.com/office/drawing/2014/main" id="{520380E0-ACBA-1966-6E8B-6626312B3540}"/>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33</a:t>
            </a:fld>
            <a:endParaRPr lang="en-US" dirty="0">
              <a:latin typeface="Arial Narrow" panose="020B0606020202030204" pitchFamily="34" charset="0"/>
            </a:endParaRPr>
          </a:p>
        </p:txBody>
      </p:sp>
    </p:spTree>
    <p:extLst>
      <p:ext uri="{BB962C8B-B14F-4D97-AF65-F5344CB8AC3E}">
        <p14:creationId xmlns:p14="http://schemas.microsoft.com/office/powerpoint/2010/main" val="4279197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D8370-1E53-1028-E704-92640ABF0E3A}"/>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89DF9852-7376-BB26-7D53-AA604402EE35}"/>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CEE86D-79AF-AF2E-C455-758C448C69D5}"/>
              </a:ext>
            </a:extLst>
          </p:cNvPr>
          <p:cNvSpPr>
            <a:spLocks noGrp="1"/>
          </p:cNvSpPr>
          <p:nvPr>
            <p:ph type="title"/>
          </p:nvPr>
        </p:nvSpPr>
        <p:spPr/>
        <p:txBody>
          <a:bodyPr/>
          <a:lstStyle/>
          <a:p>
            <a:r>
              <a:rPr lang="en-US" dirty="0">
                <a:solidFill>
                  <a:schemeClr val="bg1">
                    <a:lumMod val="95000"/>
                  </a:schemeClr>
                </a:solidFill>
              </a:rPr>
              <a:t>Top rank revenue gained outside the UK</a:t>
            </a:r>
          </a:p>
        </p:txBody>
      </p:sp>
      <p:sp>
        <p:nvSpPr>
          <p:cNvPr id="3" name="Content Placeholder 2">
            <a:extLst>
              <a:ext uri="{FF2B5EF4-FFF2-40B4-BE49-F238E27FC236}">
                <a16:creationId xmlns:a16="http://schemas.microsoft.com/office/drawing/2014/main" id="{6782A16E-4C0D-F596-D3E0-F0272225D302}"/>
              </a:ext>
            </a:extLst>
          </p:cNvPr>
          <p:cNvSpPr>
            <a:spLocks noGrp="1"/>
          </p:cNvSpPr>
          <p:nvPr>
            <p:ph idx="1"/>
          </p:nvPr>
        </p:nvSpPr>
        <p:spPr>
          <a:xfrm>
            <a:off x="6527800" y="2556932"/>
            <a:ext cx="4826000" cy="3234267"/>
          </a:xfrm>
        </p:spPr>
        <p:txBody>
          <a:bodyPr>
            <a:normAutofit/>
          </a:bodyPr>
          <a:lstStyle/>
          <a:p>
            <a:r>
              <a:rPr lang="en-US" sz="2000" dirty="0"/>
              <a:t>The 10 countries outside the UK that make the biggest contribution to revenue are relatively close by, except perhaps Spain and Portugal.</a:t>
            </a:r>
          </a:p>
          <a:p>
            <a:r>
              <a:rPr lang="en-US" sz="2000" dirty="0"/>
              <a:t>This fact can be a consideration when expanding the business. Local factors in each country need to be considered to ensure effective and efficient market penetration.</a:t>
            </a:r>
          </a:p>
        </p:txBody>
      </p:sp>
      <p:pic>
        <p:nvPicPr>
          <p:cNvPr id="7" name="Picture 6">
            <a:extLst>
              <a:ext uri="{FF2B5EF4-FFF2-40B4-BE49-F238E27FC236}">
                <a16:creationId xmlns:a16="http://schemas.microsoft.com/office/drawing/2014/main" id="{E334937D-E85B-80BB-ABD2-9F8EFE323E5E}"/>
              </a:ext>
            </a:extLst>
          </p:cNvPr>
          <p:cNvPicPr>
            <a:picLocks noChangeAspect="1"/>
          </p:cNvPicPr>
          <p:nvPr/>
        </p:nvPicPr>
        <p:blipFill>
          <a:blip r:embed="rId2"/>
          <a:stretch>
            <a:fillRect/>
          </a:stretch>
        </p:blipFill>
        <p:spPr>
          <a:xfrm>
            <a:off x="399039" y="1876955"/>
            <a:ext cx="5996578" cy="4354512"/>
          </a:xfrm>
          <a:prstGeom prst="rect">
            <a:avLst/>
          </a:prstGeom>
        </p:spPr>
      </p:pic>
      <p:sp>
        <p:nvSpPr>
          <p:cNvPr id="6" name="Isosceles Triangle 5">
            <a:extLst>
              <a:ext uri="{FF2B5EF4-FFF2-40B4-BE49-F238E27FC236}">
                <a16:creationId xmlns:a16="http://schemas.microsoft.com/office/drawing/2014/main" id="{15C55162-6CD9-A88D-46EA-94AFE9C20388}"/>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34</a:t>
            </a:fld>
            <a:endParaRPr lang="en-US" dirty="0">
              <a:latin typeface="Arial Narrow" panose="020B0606020202030204" pitchFamily="34" charset="0"/>
            </a:endParaRPr>
          </a:p>
        </p:txBody>
      </p:sp>
    </p:spTree>
    <p:extLst>
      <p:ext uri="{BB962C8B-B14F-4D97-AF65-F5344CB8AC3E}">
        <p14:creationId xmlns:p14="http://schemas.microsoft.com/office/powerpoint/2010/main" val="2652378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56B1-887A-EB0C-E01D-5CA5B767A0F9}"/>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F5F3474C-AB1E-7726-4388-EBE19447CDBC}"/>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10EFF-83D0-541D-2F35-1171BBEF5BED}"/>
              </a:ext>
            </a:extLst>
          </p:cNvPr>
          <p:cNvSpPr>
            <a:spLocks noGrp="1"/>
          </p:cNvSpPr>
          <p:nvPr>
            <p:ph type="title"/>
          </p:nvPr>
        </p:nvSpPr>
        <p:spPr/>
        <p:txBody>
          <a:bodyPr/>
          <a:lstStyle/>
          <a:p>
            <a:r>
              <a:rPr lang="en-US" dirty="0">
                <a:solidFill>
                  <a:schemeClr val="bg1">
                    <a:lumMod val="95000"/>
                  </a:schemeClr>
                </a:solidFill>
              </a:rPr>
              <a:t>Top rank revenue gained outside the UK</a:t>
            </a:r>
          </a:p>
        </p:txBody>
      </p:sp>
      <p:sp>
        <p:nvSpPr>
          <p:cNvPr id="3" name="Content Placeholder 2">
            <a:extLst>
              <a:ext uri="{FF2B5EF4-FFF2-40B4-BE49-F238E27FC236}">
                <a16:creationId xmlns:a16="http://schemas.microsoft.com/office/drawing/2014/main" id="{DFC283A2-4AE9-C296-3B7C-5F155F10B60C}"/>
              </a:ext>
            </a:extLst>
          </p:cNvPr>
          <p:cNvSpPr>
            <a:spLocks noGrp="1"/>
          </p:cNvSpPr>
          <p:nvPr>
            <p:ph idx="1"/>
          </p:nvPr>
        </p:nvSpPr>
        <p:spPr>
          <a:xfrm>
            <a:off x="6527800" y="1952096"/>
            <a:ext cx="4826000" cy="4132698"/>
          </a:xfrm>
        </p:spPr>
        <p:txBody>
          <a:bodyPr>
            <a:normAutofit lnSpcReduction="10000"/>
          </a:bodyPr>
          <a:lstStyle/>
          <a:p>
            <a:r>
              <a:rPr lang="en-US" sz="2000" dirty="0"/>
              <a:t>For the most purchased top products, it's necessary to further study why these types of products sell best. It's also important to examine whether the public's demand for these products has been met.</a:t>
            </a:r>
          </a:p>
          <a:p>
            <a:r>
              <a:rPr lang="en-US" sz="2000" dirty="0"/>
              <a:t>If possible, it's possible to import these products from countries with lower production costs, such as China, Bangladesh, or Indonesia, to meet market demand.</a:t>
            </a:r>
          </a:p>
          <a:p>
            <a:r>
              <a:rPr lang="en-US" sz="2000" dirty="0"/>
              <a:t>Most importantly, quality control can be maintained, given that Europeans are quite concerned about quality, including copyright.</a:t>
            </a:r>
          </a:p>
        </p:txBody>
      </p:sp>
      <p:pic>
        <p:nvPicPr>
          <p:cNvPr id="6" name="Picture 5">
            <a:extLst>
              <a:ext uri="{FF2B5EF4-FFF2-40B4-BE49-F238E27FC236}">
                <a16:creationId xmlns:a16="http://schemas.microsoft.com/office/drawing/2014/main" id="{E2F0F15D-3306-FED0-F76B-E4A15B153FC9}"/>
              </a:ext>
            </a:extLst>
          </p:cNvPr>
          <p:cNvPicPr>
            <a:picLocks noChangeAspect="1"/>
          </p:cNvPicPr>
          <p:nvPr/>
        </p:nvPicPr>
        <p:blipFill>
          <a:blip r:embed="rId2"/>
          <a:stretch>
            <a:fillRect/>
          </a:stretch>
        </p:blipFill>
        <p:spPr>
          <a:xfrm>
            <a:off x="598849" y="1952096"/>
            <a:ext cx="5829644" cy="4132698"/>
          </a:xfrm>
          <a:prstGeom prst="rect">
            <a:avLst/>
          </a:prstGeom>
        </p:spPr>
      </p:pic>
      <p:sp>
        <p:nvSpPr>
          <p:cNvPr id="7" name="Isosceles Triangle 6">
            <a:extLst>
              <a:ext uri="{FF2B5EF4-FFF2-40B4-BE49-F238E27FC236}">
                <a16:creationId xmlns:a16="http://schemas.microsoft.com/office/drawing/2014/main" id="{D5A66569-648A-685E-85D1-04697B9DF0A6}"/>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35</a:t>
            </a:fld>
            <a:endParaRPr lang="en-US" dirty="0">
              <a:latin typeface="Arial Narrow" panose="020B0606020202030204" pitchFamily="34" charset="0"/>
            </a:endParaRPr>
          </a:p>
        </p:txBody>
      </p:sp>
    </p:spTree>
    <p:extLst>
      <p:ext uri="{BB962C8B-B14F-4D97-AF65-F5344CB8AC3E}">
        <p14:creationId xmlns:p14="http://schemas.microsoft.com/office/powerpoint/2010/main" val="3070215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35A4B-8695-5210-F7C2-00E5447839DE}"/>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9683008B-09D5-BC5E-12D4-F66A20AEC0D0}"/>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C7504-E054-A66E-D4F8-310E4DD9840C}"/>
              </a:ext>
            </a:extLst>
          </p:cNvPr>
          <p:cNvSpPr>
            <a:spLocks noGrp="1"/>
          </p:cNvSpPr>
          <p:nvPr>
            <p:ph type="title"/>
          </p:nvPr>
        </p:nvSpPr>
        <p:spPr/>
        <p:txBody>
          <a:bodyPr/>
          <a:lstStyle/>
          <a:p>
            <a:r>
              <a:rPr lang="en-US" dirty="0">
                <a:solidFill>
                  <a:schemeClr val="bg1">
                    <a:lumMod val="95000"/>
                  </a:schemeClr>
                </a:solidFill>
              </a:rPr>
              <a:t>Transaction by Day/ Date &amp; Revenue by Day</a:t>
            </a:r>
          </a:p>
        </p:txBody>
      </p:sp>
      <p:sp>
        <p:nvSpPr>
          <p:cNvPr id="3" name="Content Placeholder 2">
            <a:extLst>
              <a:ext uri="{FF2B5EF4-FFF2-40B4-BE49-F238E27FC236}">
                <a16:creationId xmlns:a16="http://schemas.microsoft.com/office/drawing/2014/main" id="{D01084DC-AAEC-2297-CECB-93A9BD13B496}"/>
              </a:ext>
            </a:extLst>
          </p:cNvPr>
          <p:cNvSpPr>
            <a:spLocks noGrp="1"/>
          </p:cNvSpPr>
          <p:nvPr>
            <p:ph idx="1"/>
          </p:nvPr>
        </p:nvSpPr>
        <p:spPr>
          <a:xfrm>
            <a:off x="1001440" y="4073474"/>
            <a:ext cx="10057247" cy="2011320"/>
          </a:xfrm>
        </p:spPr>
        <p:txBody>
          <a:bodyPr>
            <a:normAutofit/>
          </a:bodyPr>
          <a:lstStyle/>
          <a:p>
            <a:r>
              <a:rPr lang="en-US" sz="2000" dirty="0"/>
              <a:t>Transactions are carried out during normal hours of the day, especially in the middle of the day when all employees are taking a break from work.</a:t>
            </a:r>
          </a:p>
          <a:p>
            <a:r>
              <a:rPr lang="en-US" sz="2000" dirty="0"/>
              <a:t>There are no significant differences between consumer shopping days, except for Saturday, where, according to available data, there are no transactions on that day.</a:t>
            </a:r>
          </a:p>
          <a:p>
            <a:r>
              <a:rPr lang="en-US" sz="2000" dirty="0"/>
              <a:t>People tend to shop at the beginning of the month, especially from the 1st to the 8th, perhaps because most people receive their monthly salary at the end of the month.</a:t>
            </a:r>
          </a:p>
        </p:txBody>
      </p:sp>
      <p:pic>
        <p:nvPicPr>
          <p:cNvPr id="9" name="Picture 8">
            <a:extLst>
              <a:ext uri="{FF2B5EF4-FFF2-40B4-BE49-F238E27FC236}">
                <a16:creationId xmlns:a16="http://schemas.microsoft.com/office/drawing/2014/main" id="{21FED330-5E49-C783-A641-BC5CBE74B7A2}"/>
              </a:ext>
            </a:extLst>
          </p:cNvPr>
          <p:cNvPicPr>
            <a:picLocks noChangeAspect="1"/>
          </p:cNvPicPr>
          <p:nvPr/>
        </p:nvPicPr>
        <p:blipFill>
          <a:blip r:embed="rId2"/>
          <a:stretch>
            <a:fillRect/>
          </a:stretch>
        </p:blipFill>
        <p:spPr>
          <a:xfrm>
            <a:off x="4357732" y="1550127"/>
            <a:ext cx="3313070" cy="2370220"/>
          </a:xfrm>
          <a:prstGeom prst="rect">
            <a:avLst/>
          </a:prstGeom>
        </p:spPr>
      </p:pic>
      <p:pic>
        <p:nvPicPr>
          <p:cNvPr id="11" name="Picture 10">
            <a:extLst>
              <a:ext uri="{FF2B5EF4-FFF2-40B4-BE49-F238E27FC236}">
                <a16:creationId xmlns:a16="http://schemas.microsoft.com/office/drawing/2014/main" id="{8FE929D6-7E53-8DD6-FA41-EE919F9D427C}"/>
              </a:ext>
            </a:extLst>
          </p:cNvPr>
          <p:cNvPicPr>
            <a:picLocks noChangeAspect="1"/>
          </p:cNvPicPr>
          <p:nvPr/>
        </p:nvPicPr>
        <p:blipFill>
          <a:blip r:embed="rId3"/>
          <a:srcRect b="50097"/>
          <a:stretch>
            <a:fillRect/>
          </a:stretch>
        </p:blipFill>
        <p:spPr>
          <a:xfrm>
            <a:off x="1001440" y="1550127"/>
            <a:ext cx="3281198" cy="2370220"/>
          </a:xfrm>
          <a:prstGeom prst="rect">
            <a:avLst/>
          </a:prstGeom>
        </p:spPr>
      </p:pic>
      <p:pic>
        <p:nvPicPr>
          <p:cNvPr id="12" name="Picture 11">
            <a:extLst>
              <a:ext uri="{FF2B5EF4-FFF2-40B4-BE49-F238E27FC236}">
                <a16:creationId xmlns:a16="http://schemas.microsoft.com/office/drawing/2014/main" id="{E3BFEC42-8675-D6C1-6F8E-C98CFCE47FE4}"/>
              </a:ext>
            </a:extLst>
          </p:cNvPr>
          <p:cNvPicPr>
            <a:picLocks noChangeAspect="1"/>
          </p:cNvPicPr>
          <p:nvPr/>
        </p:nvPicPr>
        <p:blipFill>
          <a:blip r:embed="rId3"/>
          <a:srcRect t="49903"/>
          <a:stretch>
            <a:fillRect/>
          </a:stretch>
        </p:blipFill>
        <p:spPr>
          <a:xfrm>
            <a:off x="7745618" y="1545621"/>
            <a:ext cx="3313069" cy="2402508"/>
          </a:xfrm>
          <a:prstGeom prst="rect">
            <a:avLst/>
          </a:prstGeom>
        </p:spPr>
      </p:pic>
      <p:sp>
        <p:nvSpPr>
          <p:cNvPr id="6" name="Isosceles Triangle 5">
            <a:extLst>
              <a:ext uri="{FF2B5EF4-FFF2-40B4-BE49-F238E27FC236}">
                <a16:creationId xmlns:a16="http://schemas.microsoft.com/office/drawing/2014/main" id="{8797EBCB-195A-4FDD-0367-2C18A3B4A6EB}"/>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36</a:t>
            </a:fld>
            <a:endParaRPr lang="en-US" dirty="0">
              <a:latin typeface="Arial Narrow" panose="020B0606020202030204" pitchFamily="34" charset="0"/>
            </a:endParaRPr>
          </a:p>
        </p:txBody>
      </p:sp>
    </p:spTree>
    <p:extLst>
      <p:ext uri="{BB962C8B-B14F-4D97-AF65-F5344CB8AC3E}">
        <p14:creationId xmlns:p14="http://schemas.microsoft.com/office/powerpoint/2010/main" val="2527965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EF896F8E-9170-7A9D-1F1E-6386978C42A4}"/>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52A3C-9314-E859-0179-FCFC2432EC4D}"/>
              </a:ext>
            </a:extLst>
          </p:cNvPr>
          <p:cNvSpPr>
            <a:spLocks noGrp="1"/>
          </p:cNvSpPr>
          <p:nvPr>
            <p:ph type="title"/>
          </p:nvPr>
        </p:nvSpPr>
        <p:spPr/>
        <p:txBody>
          <a:bodyPr/>
          <a:lstStyle/>
          <a:p>
            <a:r>
              <a:rPr lang="en-US" dirty="0">
                <a:solidFill>
                  <a:schemeClr val="bg1">
                    <a:lumMod val="95000"/>
                  </a:schemeClr>
                </a:solidFill>
              </a:rPr>
              <a:t>RFM Analysis Customer Segmentation</a:t>
            </a:r>
          </a:p>
        </p:txBody>
      </p:sp>
      <p:pic>
        <p:nvPicPr>
          <p:cNvPr id="9" name="Picture 8">
            <a:extLst>
              <a:ext uri="{FF2B5EF4-FFF2-40B4-BE49-F238E27FC236}">
                <a16:creationId xmlns:a16="http://schemas.microsoft.com/office/drawing/2014/main" id="{A4525626-5376-EF52-93E9-E031153F2BF4}"/>
              </a:ext>
            </a:extLst>
          </p:cNvPr>
          <p:cNvPicPr>
            <a:picLocks noChangeAspect="1"/>
          </p:cNvPicPr>
          <p:nvPr/>
        </p:nvPicPr>
        <p:blipFill>
          <a:blip r:embed="rId2"/>
          <a:stretch>
            <a:fillRect/>
          </a:stretch>
        </p:blipFill>
        <p:spPr>
          <a:xfrm>
            <a:off x="1000010" y="1751329"/>
            <a:ext cx="10310233" cy="4310803"/>
          </a:xfrm>
          <a:prstGeom prst="rect">
            <a:avLst/>
          </a:prstGeom>
        </p:spPr>
      </p:pic>
      <p:sp>
        <p:nvSpPr>
          <p:cNvPr id="5" name="Isosceles Triangle 4">
            <a:extLst>
              <a:ext uri="{FF2B5EF4-FFF2-40B4-BE49-F238E27FC236}">
                <a16:creationId xmlns:a16="http://schemas.microsoft.com/office/drawing/2014/main" id="{2178EC01-3F20-ED5F-85D4-E6CF8CE515BF}"/>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37</a:t>
            </a:fld>
            <a:endParaRPr lang="en-US" dirty="0">
              <a:latin typeface="Arial Narrow" panose="020B0606020202030204" pitchFamily="34" charset="0"/>
            </a:endParaRPr>
          </a:p>
        </p:txBody>
      </p:sp>
    </p:spTree>
    <p:extLst>
      <p:ext uri="{BB962C8B-B14F-4D97-AF65-F5344CB8AC3E}">
        <p14:creationId xmlns:p14="http://schemas.microsoft.com/office/powerpoint/2010/main" val="3343874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0A1FD-4CF6-7E49-5F31-445B5B4CFE73}"/>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0EEFBAC6-F5E8-4F20-1DC5-8061C1DDE669}"/>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432E66-11F9-1EA5-93C0-6CB807C3B766}"/>
              </a:ext>
            </a:extLst>
          </p:cNvPr>
          <p:cNvSpPr>
            <a:spLocks noGrp="1"/>
          </p:cNvSpPr>
          <p:nvPr>
            <p:ph type="title"/>
          </p:nvPr>
        </p:nvSpPr>
        <p:spPr/>
        <p:txBody>
          <a:bodyPr/>
          <a:lstStyle/>
          <a:p>
            <a:r>
              <a:rPr lang="en-US" dirty="0">
                <a:solidFill>
                  <a:schemeClr val="bg1">
                    <a:lumMod val="95000"/>
                  </a:schemeClr>
                </a:solidFill>
              </a:rPr>
              <a:t>Revenue and no. of customer</a:t>
            </a:r>
          </a:p>
        </p:txBody>
      </p:sp>
      <p:pic>
        <p:nvPicPr>
          <p:cNvPr id="5" name="Picture 4">
            <a:extLst>
              <a:ext uri="{FF2B5EF4-FFF2-40B4-BE49-F238E27FC236}">
                <a16:creationId xmlns:a16="http://schemas.microsoft.com/office/drawing/2014/main" id="{211740D8-DAB2-4186-FC45-AD70F89968C2}"/>
              </a:ext>
            </a:extLst>
          </p:cNvPr>
          <p:cNvPicPr>
            <a:picLocks noChangeAspect="1"/>
          </p:cNvPicPr>
          <p:nvPr/>
        </p:nvPicPr>
        <p:blipFill>
          <a:blip r:embed="rId2"/>
          <a:stretch>
            <a:fillRect/>
          </a:stretch>
        </p:blipFill>
        <p:spPr>
          <a:xfrm>
            <a:off x="970102" y="1627136"/>
            <a:ext cx="4101431" cy="2393560"/>
          </a:xfrm>
          <a:prstGeom prst="rect">
            <a:avLst/>
          </a:prstGeom>
        </p:spPr>
      </p:pic>
      <p:sp>
        <p:nvSpPr>
          <p:cNvPr id="6" name="Content Placeholder 2">
            <a:extLst>
              <a:ext uri="{FF2B5EF4-FFF2-40B4-BE49-F238E27FC236}">
                <a16:creationId xmlns:a16="http://schemas.microsoft.com/office/drawing/2014/main" id="{97AB2CEF-083A-56CE-9F5B-E5A6F5D2999C}"/>
              </a:ext>
            </a:extLst>
          </p:cNvPr>
          <p:cNvSpPr>
            <a:spLocks noGrp="1"/>
          </p:cNvSpPr>
          <p:nvPr>
            <p:ph idx="1"/>
          </p:nvPr>
        </p:nvSpPr>
        <p:spPr>
          <a:xfrm>
            <a:off x="5960532" y="2235200"/>
            <a:ext cx="4969933" cy="3633690"/>
          </a:xfrm>
        </p:spPr>
        <p:txBody>
          <a:bodyPr>
            <a:normAutofit lnSpcReduction="10000"/>
          </a:bodyPr>
          <a:lstStyle/>
          <a:p>
            <a:r>
              <a:rPr lang="en-US" sz="2000" dirty="0"/>
              <a:t>The largest spending segments come from "Cannot Lose Them" and "About to Sleep," accounting for approximately 81%. The "Lost Customer" segment accounts for 2%, contributing revenue. The remaining 17% is spread across other segments.</a:t>
            </a:r>
          </a:p>
          <a:p>
            <a:r>
              <a:rPr lang="en-US" sz="2000" dirty="0"/>
              <a:t>In terms of number of customers, 83% of the revenue was obtained from segments with around 82.6% of customers.</a:t>
            </a:r>
          </a:p>
          <a:p>
            <a:r>
              <a:rPr lang="en-US" sz="2000" dirty="0"/>
              <a:t>However, in terms of number of subscribers, the "About to Sleep" segment covers 48.96% of the total subscribers.</a:t>
            </a:r>
          </a:p>
        </p:txBody>
      </p:sp>
      <p:pic>
        <p:nvPicPr>
          <p:cNvPr id="8" name="Picture 7">
            <a:extLst>
              <a:ext uri="{FF2B5EF4-FFF2-40B4-BE49-F238E27FC236}">
                <a16:creationId xmlns:a16="http://schemas.microsoft.com/office/drawing/2014/main" id="{E8F534E6-4105-EF94-8B08-924ACDE15105}"/>
              </a:ext>
            </a:extLst>
          </p:cNvPr>
          <p:cNvPicPr>
            <a:picLocks noChangeAspect="1"/>
          </p:cNvPicPr>
          <p:nvPr/>
        </p:nvPicPr>
        <p:blipFill>
          <a:blip r:embed="rId3"/>
          <a:stretch>
            <a:fillRect/>
          </a:stretch>
        </p:blipFill>
        <p:spPr>
          <a:xfrm>
            <a:off x="974916" y="4138383"/>
            <a:ext cx="4096617" cy="2292154"/>
          </a:xfrm>
          <a:prstGeom prst="rect">
            <a:avLst/>
          </a:prstGeom>
        </p:spPr>
      </p:pic>
      <p:sp>
        <p:nvSpPr>
          <p:cNvPr id="7" name="Isosceles Triangle 6">
            <a:extLst>
              <a:ext uri="{FF2B5EF4-FFF2-40B4-BE49-F238E27FC236}">
                <a16:creationId xmlns:a16="http://schemas.microsoft.com/office/drawing/2014/main" id="{B66AC1B5-33F0-1B5D-9948-50A8EED78807}"/>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38</a:t>
            </a:fld>
            <a:endParaRPr lang="en-US" dirty="0">
              <a:latin typeface="Arial Narrow" panose="020B0606020202030204" pitchFamily="34" charset="0"/>
            </a:endParaRPr>
          </a:p>
        </p:txBody>
      </p:sp>
    </p:spTree>
    <p:extLst>
      <p:ext uri="{BB962C8B-B14F-4D97-AF65-F5344CB8AC3E}">
        <p14:creationId xmlns:p14="http://schemas.microsoft.com/office/powerpoint/2010/main" val="2453129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318A4-1143-A659-848D-709F81EDCA2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8395731-1E4B-62A4-E9F2-05E5844B8AC1}"/>
              </a:ext>
            </a:extLst>
          </p:cNvPr>
          <p:cNvSpPr/>
          <p:nvPr/>
        </p:nvSpPr>
        <p:spPr>
          <a:xfrm>
            <a:off x="0" y="0"/>
            <a:ext cx="4953000" cy="6858000"/>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000" dirty="0">
                <a:solidFill>
                  <a:schemeClr val="bg1">
                    <a:lumMod val="95000"/>
                  </a:schemeClr>
                </a:solidFill>
              </a:rPr>
              <a:t>Recommendations and Actionable Insights</a:t>
            </a:r>
            <a:endParaRPr lang="en-US" sz="4000" dirty="0"/>
          </a:p>
        </p:txBody>
      </p:sp>
      <p:pic>
        <p:nvPicPr>
          <p:cNvPr id="3" name="Picture 2">
            <a:extLst>
              <a:ext uri="{FF2B5EF4-FFF2-40B4-BE49-F238E27FC236}">
                <a16:creationId xmlns:a16="http://schemas.microsoft.com/office/drawing/2014/main" id="{834FEF8E-CF8B-3E28-304E-76ABA9649EC2}"/>
              </a:ext>
            </a:extLst>
          </p:cNvPr>
          <p:cNvPicPr>
            <a:picLocks noChangeAspect="1"/>
          </p:cNvPicPr>
          <p:nvPr/>
        </p:nvPicPr>
        <p:blipFill>
          <a:blip r:embed="rId3"/>
          <a:stretch>
            <a:fillRect/>
          </a:stretch>
        </p:blipFill>
        <p:spPr>
          <a:xfrm>
            <a:off x="6731001" y="1341967"/>
            <a:ext cx="4174066" cy="4174066"/>
          </a:xfrm>
          <a:prstGeom prst="rect">
            <a:avLst/>
          </a:prstGeom>
        </p:spPr>
      </p:pic>
    </p:spTree>
    <p:extLst>
      <p:ext uri="{BB962C8B-B14F-4D97-AF65-F5344CB8AC3E}">
        <p14:creationId xmlns:p14="http://schemas.microsoft.com/office/powerpoint/2010/main" val="205645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A2C83673-4280-A79E-71C3-1B2C0B738D1F}"/>
              </a:ext>
            </a:extLst>
          </p:cNvPr>
          <p:cNvSpPr/>
          <p:nvPr/>
        </p:nvSpPr>
        <p:spPr>
          <a:xfrm>
            <a:off x="-1" y="626533"/>
            <a:ext cx="6028268"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BCB6A-4FD1-E145-AC28-EABDC125B46B}"/>
              </a:ext>
            </a:extLst>
          </p:cNvPr>
          <p:cNvSpPr>
            <a:spLocks noGrp="1"/>
          </p:cNvSpPr>
          <p:nvPr>
            <p:ph type="title"/>
          </p:nvPr>
        </p:nvSpPr>
        <p:spPr/>
        <p:txBody>
          <a:bodyPr/>
          <a:lstStyle/>
          <a:p>
            <a:r>
              <a:rPr lang="en-US" dirty="0">
                <a:solidFill>
                  <a:schemeClr val="bg1">
                    <a:lumMod val="95000"/>
                  </a:schemeClr>
                </a:solidFill>
              </a:rPr>
              <a:t>Project Background</a:t>
            </a:r>
          </a:p>
        </p:txBody>
      </p:sp>
      <p:sp>
        <p:nvSpPr>
          <p:cNvPr id="3" name="Content Placeholder 2">
            <a:extLst>
              <a:ext uri="{FF2B5EF4-FFF2-40B4-BE49-F238E27FC236}">
                <a16:creationId xmlns:a16="http://schemas.microsoft.com/office/drawing/2014/main" id="{6FE8CC00-81A8-DDD0-74B7-82D6E3069D69}"/>
              </a:ext>
            </a:extLst>
          </p:cNvPr>
          <p:cNvSpPr>
            <a:spLocks noGrp="1"/>
          </p:cNvSpPr>
          <p:nvPr>
            <p:ph idx="1"/>
          </p:nvPr>
        </p:nvSpPr>
        <p:spPr/>
        <p:txBody>
          <a:bodyPr>
            <a:normAutofit fontScale="92500" lnSpcReduction="10000"/>
          </a:bodyPr>
          <a:lstStyle/>
          <a:p>
            <a:r>
              <a:rPr lang="en-US" dirty="0"/>
              <a:t>From the past to the present, customers remain a crucial factor in the success of any business. And the motto "The customer is king" remains relevant today.</a:t>
            </a:r>
          </a:p>
          <a:p>
            <a:r>
              <a:rPr lang="en-US" dirty="0"/>
              <a:t>This project will analyze UK e-commerce transaction data to identify consumer segmentation based on several categories within the data.</a:t>
            </a:r>
          </a:p>
          <a:p>
            <a:r>
              <a:rPr lang="en-US" dirty="0"/>
              <a:t>RFM analysis will be performed on this data to identify customer segments using this popular and widely used method. This allows for accurate customer segmentation and provides recommendations &amp; actionable insights for each segment.</a:t>
            </a:r>
          </a:p>
          <a:p>
            <a:r>
              <a:rPr lang="en-US" dirty="0"/>
              <a:t>With the recommendations provided, it is hoped that the level of customer satisfaction and customer retention can be increased and "lost" customers can be brought back.</a:t>
            </a:r>
          </a:p>
        </p:txBody>
      </p:sp>
      <p:sp>
        <p:nvSpPr>
          <p:cNvPr id="7" name="Isosceles Triangle 6">
            <a:extLst>
              <a:ext uri="{FF2B5EF4-FFF2-40B4-BE49-F238E27FC236}">
                <a16:creationId xmlns:a16="http://schemas.microsoft.com/office/drawing/2014/main" id="{B457F7CA-A713-BB6F-6455-1676B123CAEB}"/>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4</a:t>
            </a:fld>
            <a:endParaRPr lang="en-US" dirty="0">
              <a:latin typeface="Arial Narrow" panose="020B0606020202030204" pitchFamily="34" charset="0"/>
            </a:endParaRPr>
          </a:p>
        </p:txBody>
      </p:sp>
    </p:spTree>
    <p:extLst>
      <p:ext uri="{BB962C8B-B14F-4D97-AF65-F5344CB8AC3E}">
        <p14:creationId xmlns:p14="http://schemas.microsoft.com/office/powerpoint/2010/main" val="4154508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2D303-15A3-DD42-A2F9-62D6467B2791}"/>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04B3F6C7-A688-85C7-25C5-BBDCD3CBFCE0}"/>
              </a:ext>
            </a:extLst>
          </p:cNvPr>
          <p:cNvSpPr/>
          <p:nvPr/>
        </p:nvSpPr>
        <p:spPr>
          <a:xfrm>
            <a:off x="-2" y="626533"/>
            <a:ext cx="11353802" cy="770467"/>
          </a:xfrm>
          <a:prstGeom prst="snipRoundRect">
            <a:avLst>
              <a:gd name="adj1" fmla="val 0"/>
              <a:gd name="adj2" fmla="val 16667"/>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2C926-BDEA-781C-7D75-1C1F9F337656}"/>
              </a:ext>
            </a:extLst>
          </p:cNvPr>
          <p:cNvSpPr>
            <a:spLocks noGrp="1"/>
          </p:cNvSpPr>
          <p:nvPr>
            <p:ph type="title"/>
          </p:nvPr>
        </p:nvSpPr>
        <p:spPr/>
        <p:txBody>
          <a:bodyPr/>
          <a:lstStyle/>
          <a:p>
            <a:r>
              <a:rPr lang="en-US" dirty="0">
                <a:solidFill>
                  <a:schemeClr val="bg1">
                    <a:lumMod val="95000"/>
                  </a:schemeClr>
                </a:solidFill>
              </a:rPr>
              <a:t>Champions (0.47%)</a:t>
            </a:r>
          </a:p>
        </p:txBody>
      </p:sp>
      <p:graphicFrame>
        <p:nvGraphicFramePr>
          <p:cNvPr id="8" name="Content Placeholder 7">
            <a:extLst>
              <a:ext uri="{FF2B5EF4-FFF2-40B4-BE49-F238E27FC236}">
                <a16:creationId xmlns:a16="http://schemas.microsoft.com/office/drawing/2014/main" id="{DD8821F4-C85A-E722-47FE-B31506F24C39}"/>
              </a:ext>
            </a:extLst>
          </p:cNvPr>
          <p:cNvGraphicFramePr>
            <a:graphicFrameLocks noGrp="1"/>
          </p:cNvGraphicFramePr>
          <p:nvPr>
            <p:ph idx="1"/>
            <p:extLst>
              <p:ext uri="{D42A27DB-BD31-4B8C-83A1-F6EECF244321}">
                <p14:modId xmlns:p14="http://schemas.microsoft.com/office/powerpoint/2010/main" val="2472063086"/>
              </p:ext>
            </p:extLst>
          </p:nvPr>
        </p:nvGraphicFramePr>
        <p:xfrm>
          <a:off x="838200" y="1825625"/>
          <a:ext cx="10515600" cy="3876040"/>
        </p:xfrm>
        <a:graphic>
          <a:graphicData uri="http://schemas.openxmlformats.org/drawingml/2006/table">
            <a:tbl>
              <a:tblPr firstRow="1" bandRow="1">
                <a:tableStyleId>{93296810-A885-4BE3-A3E7-6D5BEEA58F35}</a:tableStyleId>
              </a:tblPr>
              <a:tblGrid>
                <a:gridCol w="5257800">
                  <a:extLst>
                    <a:ext uri="{9D8B030D-6E8A-4147-A177-3AD203B41FA5}">
                      <a16:colId xmlns:a16="http://schemas.microsoft.com/office/drawing/2014/main" val="2269130332"/>
                    </a:ext>
                  </a:extLst>
                </a:gridCol>
                <a:gridCol w="5257800">
                  <a:extLst>
                    <a:ext uri="{9D8B030D-6E8A-4147-A177-3AD203B41FA5}">
                      <a16:colId xmlns:a16="http://schemas.microsoft.com/office/drawing/2014/main" val="997409229"/>
                    </a:ext>
                  </a:extLst>
                </a:gridCol>
              </a:tblGrid>
              <a:tr h="370840">
                <a:tc>
                  <a:txBody>
                    <a:bodyPr/>
                    <a:lstStyle/>
                    <a:p>
                      <a:r>
                        <a:rPr lang="en-US" sz="1600" dirty="0"/>
                        <a:t>Recommendation</a:t>
                      </a:r>
                    </a:p>
                  </a:txBody>
                  <a:tcPr/>
                </a:tc>
                <a:tc>
                  <a:txBody>
                    <a:bodyPr/>
                    <a:lstStyle/>
                    <a:p>
                      <a:r>
                        <a:rPr lang="en-US" sz="1600" dirty="0"/>
                        <a:t>Actionable Insights</a:t>
                      </a:r>
                    </a:p>
                  </a:txBody>
                  <a:tcPr/>
                </a:tc>
                <a:extLst>
                  <a:ext uri="{0D108BD9-81ED-4DB2-BD59-A6C34878D82A}">
                    <a16:rowId xmlns:a16="http://schemas.microsoft.com/office/drawing/2014/main" val="2393460296"/>
                  </a:ext>
                </a:extLst>
              </a:tr>
              <a:tr h="370840">
                <a:tc>
                  <a:txBody>
                    <a:bodyPr/>
                    <a:lstStyle/>
                    <a:p>
                      <a:pPr marL="342900" indent="-342900">
                        <a:buFont typeface="+mj-lt"/>
                        <a:buAutoNum type="arabicPeriod"/>
                      </a:pPr>
                      <a:r>
                        <a:rPr lang="en-US" sz="1600" b="1" dirty="0">
                          <a:solidFill>
                            <a:schemeClr val="accent4">
                              <a:lumMod val="75000"/>
                            </a:schemeClr>
                          </a:solidFill>
                        </a:rPr>
                        <a:t>Personalization</a:t>
                      </a:r>
                      <a:r>
                        <a:rPr lang="en-US" sz="1600" dirty="0">
                          <a:solidFill>
                            <a:schemeClr val="accent4">
                              <a:lumMod val="75000"/>
                            </a:schemeClr>
                          </a:solidFill>
                        </a:rPr>
                        <a:t>: Provide a personalized shopping experience by offering products relevant to their interests and preferences.</a:t>
                      </a:r>
                    </a:p>
                    <a:p>
                      <a:pPr marL="342900" indent="-342900">
                        <a:buFont typeface="+mj-lt"/>
                        <a:buAutoNum type="arabicPeriod"/>
                      </a:pPr>
                      <a:r>
                        <a:rPr lang="en-US" sz="1600" b="1" dirty="0"/>
                        <a:t>Loyalty Program</a:t>
                      </a:r>
                      <a:r>
                        <a:rPr lang="en-US" sz="1600" dirty="0"/>
                        <a:t>: Create a loyalty program exclusive to the Champion segment, with greater and faster rewards.</a:t>
                      </a:r>
                    </a:p>
                    <a:p>
                      <a:pPr marL="342900" indent="-342900">
                        <a:buFont typeface="+mj-lt"/>
                        <a:buAutoNum type="arabicPeriod"/>
                      </a:pPr>
                      <a:r>
                        <a:rPr lang="en-US" sz="1600" b="1" dirty="0"/>
                        <a:t>Effective Communication</a:t>
                      </a:r>
                      <a:r>
                        <a:rPr lang="en-US" sz="1600" dirty="0"/>
                        <a:t>: Ensure effective and regular communication with the Champion segment, through their preferred channels (email, SMS, or social media).</a:t>
                      </a:r>
                    </a:p>
                    <a:p>
                      <a:pPr marL="342900" indent="-342900">
                        <a:buFont typeface="+mj-lt"/>
                        <a:buAutoNum type="arabicPeriod"/>
                      </a:pPr>
                      <a:r>
                        <a:rPr lang="en-US" sz="1600" b="1" dirty="0">
                          <a:solidFill>
                            <a:schemeClr val="accent4">
                              <a:lumMod val="75000"/>
                            </a:schemeClr>
                          </a:solidFill>
                        </a:rPr>
                        <a:t>Exclusive Products</a:t>
                      </a:r>
                      <a:r>
                        <a:rPr lang="en-US" sz="1600" dirty="0">
                          <a:solidFill>
                            <a:schemeClr val="accent4">
                              <a:lumMod val="75000"/>
                            </a:schemeClr>
                          </a:solidFill>
                        </a:rPr>
                        <a:t>: Offer exclusive or limited-edition products available only to the Champion segment.</a:t>
                      </a:r>
                    </a:p>
                    <a:p>
                      <a:pPr marL="342900" indent="-342900">
                        <a:buFont typeface="+mj-lt"/>
                        <a:buAutoNum type="arabicPeriod"/>
                      </a:pPr>
                      <a:r>
                        <a:rPr lang="en-US" sz="1600" b="1" dirty="0"/>
                        <a:t>Premium Customer Service</a:t>
                      </a:r>
                      <a:r>
                        <a:rPr lang="en-US" sz="1600" dirty="0"/>
                        <a:t>: Provide premium and responsive customer service to ensure their satisfaction.</a:t>
                      </a:r>
                    </a:p>
                  </a:txBody>
                  <a:tcPr/>
                </a:tc>
                <a:tc>
                  <a:txBody>
                    <a:bodyPr/>
                    <a:lstStyle/>
                    <a:p>
                      <a:pPr marL="342900" indent="-342900">
                        <a:buFont typeface="+mj-lt"/>
                        <a:buAutoNum type="arabicPeriod"/>
                      </a:pPr>
                      <a:r>
                        <a:rPr lang="en-US" sz="1600" b="1" dirty="0"/>
                        <a:t>Behavioral analysis</a:t>
                      </a:r>
                      <a:r>
                        <a:rPr lang="en-US" sz="1600" dirty="0"/>
                        <a:t>: Analyze the purchasing behavior of the Champion segment to understand their purchasing patterns and preferences.</a:t>
                      </a:r>
                    </a:p>
                    <a:p>
                      <a:pPr marL="342900" indent="-342900">
                        <a:buFont typeface="+mj-lt"/>
                        <a:buAutoNum type="arabicPeriod"/>
                      </a:pPr>
                      <a:r>
                        <a:rPr lang="en-US" sz="1600" b="1" dirty="0"/>
                        <a:t>Further segmentation</a:t>
                      </a:r>
                      <a:r>
                        <a:rPr lang="en-US" sz="1600" dirty="0"/>
                        <a:t>: Further segment this Champion segment based on behavior, demographics, or preferences to enhance personalization.</a:t>
                      </a:r>
                    </a:p>
                    <a:p>
                      <a:pPr marL="342900" indent="-342900">
                        <a:buFont typeface="+mj-lt"/>
                        <a:buAutoNum type="arabicPeriod"/>
                      </a:pPr>
                      <a:r>
                        <a:rPr lang="en-US" sz="1600" b="1" dirty="0"/>
                        <a:t>Product development</a:t>
                      </a:r>
                      <a:r>
                        <a:rPr lang="en-US" sz="1600" dirty="0"/>
                        <a:t>: Develop products that align with the needs and preferences of the Champion segment.</a:t>
                      </a:r>
                    </a:p>
                    <a:p>
                      <a:pPr marL="342900" indent="-342900">
                        <a:buFont typeface="+mj-lt"/>
                        <a:buAutoNum type="arabicPeriod"/>
                      </a:pPr>
                      <a:r>
                        <a:rPr lang="en-US" sz="1600" b="1" dirty="0"/>
                        <a:t>ROI measurement</a:t>
                      </a:r>
                      <a:r>
                        <a:rPr lang="en-US" sz="1600" dirty="0"/>
                        <a:t>: Measure the ROI of loyalty and personalization programs to ensure the effectiveness of these investments.</a:t>
                      </a:r>
                    </a:p>
                    <a:p>
                      <a:pPr marL="342900" indent="-342900">
                        <a:buFont typeface="+mj-lt"/>
                        <a:buAutoNum type="arabicPeriod"/>
                      </a:pPr>
                      <a:r>
                        <a:rPr lang="en-US" sz="1600" b="1" dirty="0"/>
                        <a:t>Retention strategy development</a:t>
                      </a:r>
                      <a:r>
                        <a:rPr lang="en-US" sz="1600" dirty="0"/>
                        <a:t>: Develop an effective retention strategy to retain the Champion segment and prevent them from switching to competitors.</a:t>
                      </a:r>
                    </a:p>
                  </a:txBody>
                  <a:tcPr/>
                </a:tc>
                <a:extLst>
                  <a:ext uri="{0D108BD9-81ED-4DB2-BD59-A6C34878D82A}">
                    <a16:rowId xmlns:a16="http://schemas.microsoft.com/office/drawing/2014/main" val="1073008418"/>
                  </a:ext>
                </a:extLst>
              </a:tr>
            </a:tbl>
          </a:graphicData>
        </a:graphic>
      </p:graphicFrame>
      <p:sp>
        <p:nvSpPr>
          <p:cNvPr id="5" name="Isosceles Triangle 4">
            <a:extLst>
              <a:ext uri="{FF2B5EF4-FFF2-40B4-BE49-F238E27FC236}">
                <a16:creationId xmlns:a16="http://schemas.microsoft.com/office/drawing/2014/main" id="{515CA462-100B-20B9-DBD0-77A5F874F5B8}"/>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40</a:t>
            </a:fld>
            <a:endParaRPr lang="en-US" dirty="0">
              <a:latin typeface="Arial Narrow" panose="020B0606020202030204" pitchFamily="34" charset="0"/>
            </a:endParaRPr>
          </a:p>
        </p:txBody>
      </p:sp>
    </p:spTree>
    <p:extLst>
      <p:ext uri="{BB962C8B-B14F-4D97-AF65-F5344CB8AC3E}">
        <p14:creationId xmlns:p14="http://schemas.microsoft.com/office/powerpoint/2010/main" val="3896344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DD76B-8B63-3359-E9A0-CCEC012C7A91}"/>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BFF960F0-7A58-2A35-D85C-9C8E46F03F3D}"/>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6509E-478B-E85D-FAF6-06E9079DB3A2}"/>
              </a:ext>
            </a:extLst>
          </p:cNvPr>
          <p:cNvSpPr>
            <a:spLocks noGrp="1"/>
          </p:cNvSpPr>
          <p:nvPr>
            <p:ph type="title"/>
          </p:nvPr>
        </p:nvSpPr>
        <p:spPr/>
        <p:txBody>
          <a:bodyPr/>
          <a:lstStyle/>
          <a:p>
            <a:r>
              <a:rPr lang="en-US" dirty="0">
                <a:solidFill>
                  <a:schemeClr val="bg1">
                    <a:lumMod val="95000"/>
                  </a:schemeClr>
                </a:solidFill>
              </a:rPr>
              <a:t>Loyal (4.07%)</a:t>
            </a:r>
          </a:p>
        </p:txBody>
      </p:sp>
      <p:graphicFrame>
        <p:nvGraphicFramePr>
          <p:cNvPr id="8" name="Content Placeholder 7">
            <a:extLst>
              <a:ext uri="{FF2B5EF4-FFF2-40B4-BE49-F238E27FC236}">
                <a16:creationId xmlns:a16="http://schemas.microsoft.com/office/drawing/2014/main" id="{82EFD812-411F-382A-9625-A9A5E8E97E7E}"/>
              </a:ext>
            </a:extLst>
          </p:cNvPr>
          <p:cNvGraphicFramePr>
            <a:graphicFrameLocks noGrp="1"/>
          </p:cNvGraphicFramePr>
          <p:nvPr>
            <p:ph idx="1"/>
            <p:extLst>
              <p:ext uri="{D42A27DB-BD31-4B8C-83A1-F6EECF244321}">
                <p14:modId xmlns:p14="http://schemas.microsoft.com/office/powerpoint/2010/main" val="3046731169"/>
              </p:ext>
            </p:extLst>
          </p:nvPr>
        </p:nvGraphicFramePr>
        <p:xfrm>
          <a:off x="838200" y="1825625"/>
          <a:ext cx="10515600" cy="4119880"/>
        </p:xfrm>
        <a:graphic>
          <a:graphicData uri="http://schemas.openxmlformats.org/drawingml/2006/table">
            <a:tbl>
              <a:tblPr firstRow="1" bandRow="1">
                <a:tableStyleId>{7DF18680-E054-41AD-8BC1-D1AEF772440D}</a:tableStyleId>
              </a:tblPr>
              <a:tblGrid>
                <a:gridCol w="5257800">
                  <a:extLst>
                    <a:ext uri="{9D8B030D-6E8A-4147-A177-3AD203B41FA5}">
                      <a16:colId xmlns:a16="http://schemas.microsoft.com/office/drawing/2014/main" val="2269130332"/>
                    </a:ext>
                  </a:extLst>
                </a:gridCol>
                <a:gridCol w="5257800">
                  <a:extLst>
                    <a:ext uri="{9D8B030D-6E8A-4147-A177-3AD203B41FA5}">
                      <a16:colId xmlns:a16="http://schemas.microsoft.com/office/drawing/2014/main" val="997409229"/>
                    </a:ext>
                  </a:extLst>
                </a:gridCol>
              </a:tblGrid>
              <a:tr h="370840">
                <a:tc>
                  <a:txBody>
                    <a:bodyPr/>
                    <a:lstStyle/>
                    <a:p>
                      <a:r>
                        <a:rPr lang="en-US" sz="1600" dirty="0"/>
                        <a:t>Recommendation</a:t>
                      </a:r>
                    </a:p>
                  </a:txBody>
                  <a:tcPr/>
                </a:tc>
                <a:tc>
                  <a:txBody>
                    <a:bodyPr/>
                    <a:lstStyle/>
                    <a:p>
                      <a:r>
                        <a:rPr lang="en-US" sz="1600" dirty="0"/>
                        <a:t>Actionable Insights</a:t>
                      </a:r>
                    </a:p>
                  </a:txBody>
                  <a:tcPr/>
                </a:tc>
                <a:extLst>
                  <a:ext uri="{0D108BD9-81ED-4DB2-BD59-A6C34878D82A}">
                    <a16:rowId xmlns:a16="http://schemas.microsoft.com/office/drawing/2014/main" val="2393460296"/>
                  </a:ext>
                </a:extLst>
              </a:tr>
              <a:tr h="370840">
                <a:tc>
                  <a:txBody>
                    <a:bodyPr/>
                    <a:lstStyle/>
                    <a:p>
                      <a:pPr marL="342900" indent="-342900">
                        <a:buFont typeface="+mj-lt"/>
                        <a:buAutoNum type="arabicPeriod"/>
                      </a:pPr>
                      <a:r>
                        <a:rPr lang="en-US" sz="1600" b="1" dirty="0">
                          <a:solidFill>
                            <a:schemeClr val="accent4">
                              <a:lumMod val="75000"/>
                            </a:schemeClr>
                          </a:solidFill>
                        </a:rPr>
                        <a:t>Targeted promotions</a:t>
                      </a:r>
                      <a:r>
                        <a:rPr lang="en-US" sz="1600" dirty="0">
                          <a:solidFill>
                            <a:schemeClr val="accent4">
                              <a:lumMod val="75000"/>
                            </a:schemeClr>
                          </a:solidFill>
                        </a:rPr>
                        <a:t>: Offer promotions that are relevant and attractive to the Loyal segment, such as special discounts, free shipping, gifts and exclusive access.</a:t>
                      </a:r>
                    </a:p>
                    <a:p>
                      <a:pPr marL="342900" indent="-342900">
                        <a:buFont typeface="+mj-lt"/>
                        <a:buAutoNum type="arabicPeriod"/>
                      </a:pPr>
                      <a:r>
                        <a:rPr lang="en-US" sz="1600" b="1" dirty="0"/>
                        <a:t>Effective communication</a:t>
                      </a:r>
                      <a:r>
                        <a:rPr lang="en-US" sz="1600" dirty="0"/>
                        <a:t>: Ensure effective and regular communication with the Loyal segment, through their preferred channels (email, SMS, or social media).</a:t>
                      </a:r>
                    </a:p>
                    <a:p>
                      <a:pPr marL="342900" indent="-342900">
                        <a:buFont typeface="+mj-lt"/>
                        <a:buAutoNum type="arabicPeriod"/>
                      </a:pPr>
                      <a:r>
                        <a:rPr lang="en-US" sz="1600" b="1" dirty="0"/>
                        <a:t>Loyalty rewards</a:t>
                      </a:r>
                      <a:r>
                        <a:rPr lang="en-US" sz="1600" dirty="0"/>
                        <a:t>: Reward the Loyal segment for their loyalty, such as access to exclusive products or special events.</a:t>
                      </a:r>
                    </a:p>
                    <a:p>
                      <a:pPr marL="342900" indent="-342900">
                        <a:buFont typeface="+mj-lt"/>
                        <a:buAutoNum type="arabicPeriod"/>
                      </a:pPr>
                      <a:r>
                        <a:rPr lang="en-US" sz="1600" b="1" dirty="0"/>
                        <a:t>Product development</a:t>
                      </a:r>
                      <a:r>
                        <a:rPr lang="en-US" sz="1600" dirty="0"/>
                        <a:t>: Develop products that meet the needs and preferences of the Loyal segment.</a:t>
                      </a:r>
                    </a:p>
                    <a:p>
                      <a:pPr marL="342900" indent="-342900">
                        <a:buFont typeface="+mj-lt"/>
                        <a:buAutoNum type="arabicPeriod"/>
                      </a:pPr>
                      <a:r>
                        <a:rPr lang="en-US" sz="1600" b="1" dirty="0"/>
                        <a:t>Good customer service</a:t>
                      </a:r>
                      <a:r>
                        <a:rPr lang="en-US" sz="1600" dirty="0"/>
                        <a:t>: Provide good and responsive customer service to ensure their satisfaction.</a:t>
                      </a:r>
                    </a:p>
                  </a:txBody>
                  <a:tcPr/>
                </a:tc>
                <a:tc>
                  <a:txBody>
                    <a:bodyPr/>
                    <a:lstStyle/>
                    <a:p>
                      <a:pPr marL="342900" indent="-342900">
                        <a:buFont typeface="+mj-lt"/>
                        <a:buAutoNum type="arabicPeriod"/>
                      </a:pPr>
                      <a:r>
                        <a:rPr lang="en-US" sz="1600" b="1" dirty="0"/>
                        <a:t>Behavioral analysis</a:t>
                      </a:r>
                      <a:r>
                        <a:rPr lang="en-US" sz="1600" dirty="0"/>
                        <a:t>: Analyze the purchasing behavior of the Loyal segment to understand their purchasing patterns and preferences.</a:t>
                      </a:r>
                    </a:p>
                    <a:p>
                      <a:pPr marL="342900" indent="-342900">
                        <a:buFont typeface="+mj-lt"/>
                        <a:buAutoNum type="arabicPeriod"/>
                      </a:pPr>
                      <a:r>
                        <a:rPr lang="en-US" sz="1600" b="1" dirty="0"/>
                        <a:t>Further segmentation</a:t>
                      </a:r>
                      <a:r>
                        <a:rPr lang="en-US" sz="1600" dirty="0"/>
                        <a:t>: Further segment this Loyal segment based on behavior, demographics, or preferences to enhance personalization.</a:t>
                      </a:r>
                    </a:p>
                    <a:p>
                      <a:pPr marL="342900" indent="-342900">
                        <a:buFont typeface="+mj-lt"/>
                        <a:buAutoNum type="arabicPeriod"/>
                      </a:pPr>
                      <a:r>
                        <a:rPr lang="en-US" sz="1600" b="1" dirty="0"/>
                        <a:t>ROI measurement</a:t>
                      </a:r>
                      <a:r>
                        <a:rPr lang="en-US" sz="1600" dirty="0"/>
                        <a:t>: Measure the ROI of promotions and loyalty programs to ensure the effectiveness of these investments.</a:t>
                      </a:r>
                    </a:p>
                    <a:p>
                      <a:pPr marL="342900" indent="-342900">
                        <a:buFont typeface="+mj-lt"/>
                        <a:buAutoNum type="arabicPeriod"/>
                      </a:pPr>
                      <a:r>
                        <a:rPr lang="en-US" sz="1600" b="1" dirty="0"/>
                        <a:t>Retention strategy development</a:t>
                      </a:r>
                      <a:r>
                        <a:rPr lang="en-US" sz="1600" dirty="0"/>
                        <a:t>: Develop effective retention strategies to retain the Loyal segment and prevent them from switching to competitors.</a:t>
                      </a:r>
                    </a:p>
                    <a:p>
                      <a:pPr marL="342900" indent="-342900">
                        <a:buFont typeface="+mj-lt"/>
                        <a:buAutoNum type="arabicPeriod"/>
                      </a:pPr>
                      <a:r>
                        <a:rPr lang="en-US" sz="1600" b="1" dirty="0">
                          <a:solidFill>
                            <a:schemeClr val="accent4">
                              <a:lumMod val="75000"/>
                            </a:schemeClr>
                          </a:solidFill>
                        </a:rPr>
                        <a:t>Data utilization</a:t>
                      </a:r>
                      <a:r>
                        <a:rPr lang="en-US" sz="1600" dirty="0">
                          <a:solidFill>
                            <a:schemeClr val="accent4">
                              <a:lumMod val="75000"/>
                            </a:schemeClr>
                          </a:solidFill>
                        </a:rPr>
                        <a:t>: Use customer data to predict the needs and preferences of the Loyal segment and offer relevant products.</a:t>
                      </a:r>
                    </a:p>
                  </a:txBody>
                  <a:tcPr/>
                </a:tc>
                <a:extLst>
                  <a:ext uri="{0D108BD9-81ED-4DB2-BD59-A6C34878D82A}">
                    <a16:rowId xmlns:a16="http://schemas.microsoft.com/office/drawing/2014/main" val="1073008418"/>
                  </a:ext>
                </a:extLst>
              </a:tr>
            </a:tbl>
          </a:graphicData>
        </a:graphic>
      </p:graphicFrame>
      <p:sp>
        <p:nvSpPr>
          <p:cNvPr id="5" name="Isosceles Triangle 4">
            <a:extLst>
              <a:ext uri="{FF2B5EF4-FFF2-40B4-BE49-F238E27FC236}">
                <a16:creationId xmlns:a16="http://schemas.microsoft.com/office/drawing/2014/main" id="{6903C1B7-7766-647B-6F91-10D41A816029}"/>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41</a:t>
            </a:fld>
            <a:endParaRPr lang="en-US" dirty="0">
              <a:latin typeface="Arial Narrow" panose="020B0606020202030204" pitchFamily="34" charset="0"/>
            </a:endParaRPr>
          </a:p>
        </p:txBody>
      </p:sp>
    </p:spTree>
    <p:extLst>
      <p:ext uri="{BB962C8B-B14F-4D97-AF65-F5344CB8AC3E}">
        <p14:creationId xmlns:p14="http://schemas.microsoft.com/office/powerpoint/2010/main" val="3080537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44EE-A2EA-01CC-9D6A-077FC64889B4}"/>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F0BD257E-A0B2-C695-2C02-8E16DCA3B833}"/>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098D4-588E-4C60-75FE-1FF98C52C552}"/>
              </a:ext>
            </a:extLst>
          </p:cNvPr>
          <p:cNvSpPr>
            <a:spLocks noGrp="1"/>
          </p:cNvSpPr>
          <p:nvPr>
            <p:ph type="title"/>
          </p:nvPr>
        </p:nvSpPr>
        <p:spPr/>
        <p:txBody>
          <a:bodyPr/>
          <a:lstStyle/>
          <a:p>
            <a:r>
              <a:rPr lang="en-US" dirty="0">
                <a:solidFill>
                  <a:schemeClr val="bg1">
                    <a:lumMod val="95000"/>
                  </a:schemeClr>
                </a:solidFill>
              </a:rPr>
              <a:t>Potential loyalist (2.8%)</a:t>
            </a:r>
          </a:p>
        </p:txBody>
      </p:sp>
      <p:graphicFrame>
        <p:nvGraphicFramePr>
          <p:cNvPr id="8" name="Content Placeholder 7">
            <a:extLst>
              <a:ext uri="{FF2B5EF4-FFF2-40B4-BE49-F238E27FC236}">
                <a16:creationId xmlns:a16="http://schemas.microsoft.com/office/drawing/2014/main" id="{9A8642E9-BA34-2772-C945-72044A25A9D5}"/>
              </a:ext>
            </a:extLst>
          </p:cNvPr>
          <p:cNvGraphicFramePr>
            <a:graphicFrameLocks noGrp="1"/>
          </p:cNvGraphicFramePr>
          <p:nvPr>
            <p:ph idx="1"/>
            <p:extLst>
              <p:ext uri="{D42A27DB-BD31-4B8C-83A1-F6EECF244321}">
                <p14:modId xmlns:p14="http://schemas.microsoft.com/office/powerpoint/2010/main" val="1236518202"/>
              </p:ext>
            </p:extLst>
          </p:nvPr>
        </p:nvGraphicFramePr>
        <p:xfrm>
          <a:off x="838200" y="1825625"/>
          <a:ext cx="10515600" cy="4363720"/>
        </p:xfrm>
        <a:graphic>
          <a:graphicData uri="http://schemas.openxmlformats.org/drawingml/2006/table">
            <a:tbl>
              <a:tblPr firstRow="1" bandRow="1">
                <a:tableStyleId>{7DF18680-E054-41AD-8BC1-D1AEF772440D}</a:tableStyleId>
              </a:tblPr>
              <a:tblGrid>
                <a:gridCol w="5257800">
                  <a:extLst>
                    <a:ext uri="{9D8B030D-6E8A-4147-A177-3AD203B41FA5}">
                      <a16:colId xmlns:a16="http://schemas.microsoft.com/office/drawing/2014/main" val="2269130332"/>
                    </a:ext>
                  </a:extLst>
                </a:gridCol>
                <a:gridCol w="5257800">
                  <a:extLst>
                    <a:ext uri="{9D8B030D-6E8A-4147-A177-3AD203B41FA5}">
                      <a16:colId xmlns:a16="http://schemas.microsoft.com/office/drawing/2014/main" val="997409229"/>
                    </a:ext>
                  </a:extLst>
                </a:gridCol>
              </a:tblGrid>
              <a:tr h="370840">
                <a:tc>
                  <a:txBody>
                    <a:bodyPr/>
                    <a:lstStyle/>
                    <a:p>
                      <a:r>
                        <a:rPr lang="en-US" sz="1600" dirty="0"/>
                        <a:t>Recommendation</a:t>
                      </a:r>
                    </a:p>
                  </a:txBody>
                  <a:tcPr/>
                </a:tc>
                <a:tc>
                  <a:txBody>
                    <a:bodyPr/>
                    <a:lstStyle/>
                    <a:p>
                      <a:r>
                        <a:rPr lang="en-US" sz="1600" dirty="0"/>
                        <a:t>Actionable Insights</a:t>
                      </a:r>
                    </a:p>
                  </a:txBody>
                  <a:tcPr/>
                </a:tc>
                <a:extLst>
                  <a:ext uri="{0D108BD9-81ED-4DB2-BD59-A6C34878D82A}">
                    <a16:rowId xmlns:a16="http://schemas.microsoft.com/office/drawing/2014/main" val="2393460296"/>
                  </a:ext>
                </a:extLst>
              </a:tr>
              <a:tr h="370840">
                <a:tc>
                  <a:txBody>
                    <a:bodyPr/>
                    <a:lstStyle/>
                    <a:p>
                      <a:pPr marL="342900" indent="-342900">
                        <a:buFont typeface="+mj-lt"/>
                        <a:buAutoNum type="arabicPeriod"/>
                      </a:pPr>
                      <a:r>
                        <a:rPr lang="en-US" sz="1600" b="1" dirty="0"/>
                        <a:t>Effective communication</a:t>
                      </a:r>
                      <a:r>
                        <a:rPr lang="en-US" sz="1600" dirty="0"/>
                        <a:t>: Ensure effective and regular communication with the Potential Loyalist segment, through their preferred channels (email, SMS, or social media).</a:t>
                      </a:r>
                    </a:p>
                    <a:p>
                      <a:pPr marL="342900" indent="-342900">
                        <a:buFont typeface="+mj-lt"/>
                        <a:buAutoNum type="arabicPeriod"/>
                      </a:pPr>
                      <a:r>
                        <a:rPr lang="en-US" sz="1600" b="1" dirty="0"/>
                        <a:t>Purchase rewards</a:t>
                      </a:r>
                      <a:r>
                        <a:rPr lang="en-US" sz="1600" dirty="0"/>
                        <a:t>: Provide rewards for their purchases, such as discounts or small gifts.</a:t>
                      </a:r>
                    </a:p>
                    <a:p>
                      <a:pPr marL="342900" indent="-342900">
                        <a:buFont typeface="+mj-lt"/>
                        <a:buAutoNum type="arabicPeriod"/>
                      </a:pPr>
                      <a:r>
                        <a:rPr lang="en-US" sz="1600" b="1" dirty="0">
                          <a:solidFill>
                            <a:schemeClr val="accent4">
                              <a:lumMod val="75000"/>
                            </a:schemeClr>
                          </a:solidFill>
                        </a:rPr>
                        <a:t>Product recommendations</a:t>
                      </a:r>
                      <a:r>
                        <a:rPr lang="en-US" sz="1600" dirty="0">
                          <a:solidFill>
                            <a:schemeClr val="accent4">
                              <a:lumMod val="75000"/>
                            </a:schemeClr>
                          </a:solidFill>
                        </a:rPr>
                        <a:t>: Provide product recommendations relevant to their interests and preferences.</a:t>
                      </a:r>
                    </a:p>
                    <a:p>
                      <a:pPr marL="342900" indent="-342900">
                        <a:buFont typeface="+mj-lt"/>
                        <a:buAutoNum type="arabicPeriod"/>
                      </a:pPr>
                      <a:r>
                        <a:rPr lang="en-US" sz="1600" b="1" dirty="0"/>
                        <a:t>Relationship development</a:t>
                      </a:r>
                      <a:r>
                        <a:rPr lang="en-US" sz="1600" dirty="0"/>
                        <a:t>: Develop relationships with the Potential Loyalist segment through positive and responsive interactions.</a:t>
                      </a:r>
                    </a:p>
                    <a:p>
                      <a:pPr marL="342900" indent="-342900">
                        <a:buFont typeface="+mj-lt"/>
                        <a:buAutoNum type="arabicPeriod"/>
                      </a:pPr>
                      <a:r>
                        <a:rPr lang="en-US" sz="1600" b="1" dirty="0"/>
                        <a:t>Satisfaction measurement</a:t>
                      </a:r>
                      <a:r>
                        <a:rPr lang="en-US" sz="1600" dirty="0"/>
                        <a:t>: Measure the satisfaction of the Potential Loyalist segment to ensure they are satisfied with their purchasing experience.</a:t>
                      </a:r>
                    </a:p>
                  </a:txBody>
                  <a:tcPr/>
                </a:tc>
                <a:tc>
                  <a:txBody>
                    <a:bodyPr/>
                    <a:lstStyle/>
                    <a:p>
                      <a:pPr marL="342900" indent="-342900">
                        <a:buFont typeface="+mj-lt"/>
                        <a:buAutoNum type="arabicPeriod"/>
                      </a:pPr>
                      <a:r>
                        <a:rPr lang="en-US" sz="1600" b="1" dirty="0"/>
                        <a:t>Behavioral analysis</a:t>
                      </a:r>
                      <a:r>
                        <a:rPr lang="en-US" sz="1600" dirty="0"/>
                        <a:t>: Analyze the purchasing behavior of the Potential Loyalist segment to understand their purchasing patterns and preferences.</a:t>
                      </a:r>
                    </a:p>
                    <a:p>
                      <a:pPr marL="342900" indent="-342900">
                        <a:buFont typeface="+mj-lt"/>
                        <a:buAutoNum type="arabicPeriod"/>
                      </a:pPr>
                      <a:r>
                        <a:rPr lang="en-US" sz="1600" b="1" dirty="0"/>
                        <a:t>Further segmentation</a:t>
                      </a:r>
                      <a:r>
                        <a:rPr lang="en-US" sz="1600" dirty="0"/>
                        <a:t>: Further segment this Potential Loyalist segment based on behavior, demographics, or preferences to enhance personalization.</a:t>
                      </a:r>
                    </a:p>
                    <a:p>
                      <a:pPr marL="342900" indent="-342900">
                        <a:buFont typeface="+mj-lt"/>
                        <a:buAutoNum type="arabicPeriod"/>
                      </a:pPr>
                      <a:r>
                        <a:rPr lang="en-US" sz="1600" b="1" dirty="0"/>
                        <a:t>Data utilization</a:t>
                      </a:r>
                      <a:r>
                        <a:rPr lang="en-US" sz="1600" dirty="0"/>
                        <a:t>: Use customer data to predict the needs and preferences of the Potential Loyalist segment and offer relevant products.</a:t>
                      </a:r>
                    </a:p>
                    <a:p>
                      <a:pPr marL="342900" indent="-342900">
                        <a:buFont typeface="+mj-lt"/>
                        <a:buAutoNum type="arabicPeriod"/>
                      </a:pPr>
                      <a:r>
                        <a:rPr lang="en-US" sz="1600" b="1" dirty="0"/>
                        <a:t>Retention strategy development</a:t>
                      </a:r>
                      <a:r>
                        <a:rPr lang="en-US" sz="1600" dirty="0"/>
                        <a:t>: Develop an effective retention strategy to retain the Potential Loyalist segment and prevent them from switching to competitors.</a:t>
                      </a:r>
                    </a:p>
                    <a:p>
                      <a:pPr marL="342900" indent="-342900">
                        <a:buFont typeface="+mj-lt"/>
                        <a:buAutoNum type="arabicPeriod"/>
                      </a:pPr>
                      <a:r>
                        <a:rPr lang="en-US" sz="1600" b="1" dirty="0"/>
                        <a:t>ROI measurement</a:t>
                      </a:r>
                      <a:r>
                        <a:rPr lang="en-US" sz="1600" dirty="0"/>
                        <a:t>: Measure the ROI of the retention and personalization programs to ensure the investment is effective.</a:t>
                      </a:r>
                    </a:p>
                  </a:txBody>
                  <a:tcPr/>
                </a:tc>
                <a:extLst>
                  <a:ext uri="{0D108BD9-81ED-4DB2-BD59-A6C34878D82A}">
                    <a16:rowId xmlns:a16="http://schemas.microsoft.com/office/drawing/2014/main" val="1073008418"/>
                  </a:ext>
                </a:extLst>
              </a:tr>
            </a:tbl>
          </a:graphicData>
        </a:graphic>
      </p:graphicFrame>
      <p:sp>
        <p:nvSpPr>
          <p:cNvPr id="3" name="TextBox 2">
            <a:extLst>
              <a:ext uri="{FF2B5EF4-FFF2-40B4-BE49-F238E27FC236}">
                <a16:creationId xmlns:a16="http://schemas.microsoft.com/office/drawing/2014/main" id="{352EF519-6C64-6BF0-3D0B-D0D18F70A68C}"/>
              </a:ext>
            </a:extLst>
          </p:cNvPr>
          <p:cNvSpPr txBox="1"/>
          <p:nvPr/>
        </p:nvSpPr>
        <p:spPr>
          <a:xfrm>
            <a:off x="838200" y="6256874"/>
            <a:ext cx="10515600" cy="30777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400" dirty="0"/>
              <a:t>Retention tactics: (1) Welcome email; (2) Special discounts; (3) Educational content; (4) Satisfaction surveys; (5) Loyalty rewards</a:t>
            </a:r>
          </a:p>
        </p:txBody>
      </p:sp>
      <p:sp>
        <p:nvSpPr>
          <p:cNvPr id="6" name="Isosceles Triangle 5">
            <a:extLst>
              <a:ext uri="{FF2B5EF4-FFF2-40B4-BE49-F238E27FC236}">
                <a16:creationId xmlns:a16="http://schemas.microsoft.com/office/drawing/2014/main" id="{45FED5A8-43DC-C669-6D7C-41503C871326}"/>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42</a:t>
            </a:fld>
            <a:endParaRPr lang="en-US" dirty="0">
              <a:latin typeface="Arial Narrow" panose="020B0606020202030204" pitchFamily="34" charset="0"/>
            </a:endParaRPr>
          </a:p>
        </p:txBody>
      </p:sp>
    </p:spTree>
    <p:extLst>
      <p:ext uri="{BB962C8B-B14F-4D97-AF65-F5344CB8AC3E}">
        <p14:creationId xmlns:p14="http://schemas.microsoft.com/office/powerpoint/2010/main" val="3756519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CE33B-0C33-434D-B007-333124010FE4}"/>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C4B0551B-D65C-5588-93D2-A8FB88ED7085}"/>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B9A3C8-CBCB-5D5E-DC94-CFAA2F338995}"/>
              </a:ext>
            </a:extLst>
          </p:cNvPr>
          <p:cNvSpPr>
            <a:spLocks noGrp="1"/>
          </p:cNvSpPr>
          <p:nvPr>
            <p:ph type="title"/>
          </p:nvPr>
        </p:nvSpPr>
        <p:spPr/>
        <p:txBody>
          <a:bodyPr/>
          <a:lstStyle/>
          <a:p>
            <a:r>
              <a:rPr lang="en-US" dirty="0">
                <a:solidFill>
                  <a:schemeClr val="bg1">
                    <a:lumMod val="95000"/>
                  </a:schemeClr>
                </a:solidFill>
              </a:rPr>
              <a:t>Average (4.98%)</a:t>
            </a:r>
          </a:p>
        </p:txBody>
      </p:sp>
      <p:graphicFrame>
        <p:nvGraphicFramePr>
          <p:cNvPr id="8" name="Content Placeholder 7">
            <a:extLst>
              <a:ext uri="{FF2B5EF4-FFF2-40B4-BE49-F238E27FC236}">
                <a16:creationId xmlns:a16="http://schemas.microsoft.com/office/drawing/2014/main" id="{2AE4A6E3-2E07-7E7D-E789-40BFDBF0D42F}"/>
              </a:ext>
            </a:extLst>
          </p:cNvPr>
          <p:cNvGraphicFramePr>
            <a:graphicFrameLocks noGrp="1"/>
          </p:cNvGraphicFramePr>
          <p:nvPr>
            <p:ph idx="1"/>
            <p:extLst>
              <p:ext uri="{D42A27DB-BD31-4B8C-83A1-F6EECF244321}">
                <p14:modId xmlns:p14="http://schemas.microsoft.com/office/powerpoint/2010/main" val="1259228775"/>
              </p:ext>
            </p:extLst>
          </p:nvPr>
        </p:nvGraphicFramePr>
        <p:xfrm>
          <a:off x="838200" y="1825625"/>
          <a:ext cx="10515600" cy="4119880"/>
        </p:xfrm>
        <a:graphic>
          <a:graphicData uri="http://schemas.openxmlformats.org/drawingml/2006/table">
            <a:tbl>
              <a:tblPr firstRow="1" bandRow="1">
                <a:tableStyleId>{7DF18680-E054-41AD-8BC1-D1AEF772440D}</a:tableStyleId>
              </a:tblPr>
              <a:tblGrid>
                <a:gridCol w="5257800">
                  <a:extLst>
                    <a:ext uri="{9D8B030D-6E8A-4147-A177-3AD203B41FA5}">
                      <a16:colId xmlns:a16="http://schemas.microsoft.com/office/drawing/2014/main" val="2269130332"/>
                    </a:ext>
                  </a:extLst>
                </a:gridCol>
                <a:gridCol w="5257800">
                  <a:extLst>
                    <a:ext uri="{9D8B030D-6E8A-4147-A177-3AD203B41FA5}">
                      <a16:colId xmlns:a16="http://schemas.microsoft.com/office/drawing/2014/main" val="997409229"/>
                    </a:ext>
                  </a:extLst>
                </a:gridCol>
              </a:tblGrid>
              <a:tr h="370840">
                <a:tc>
                  <a:txBody>
                    <a:bodyPr/>
                    <a:lstStyle/>
                    <a:p>
                      <a:r>
                        <a:rPr lang="en-US" sz="1600" dirty="0"/>
                        <a:t>Recommendation</a:t>
                      </a:r>
                    </a:p>
                  </a:txBody>
                  <a:tcPr/>
                </a:tc>
                <a:tc>
                  <a:txBody>
                    <a:bodyPr/>
                    <a:lstStyle/>
                    <a:p>
                      <a:r>
                        <a:rPr lang="en-US" sz="1600" dirty="0"/>
                        <a:t>Actionable Insights</a:t>
                      </a:r>
                    </a:p>
                  </a:txBody>
                  <a:tcPr/>
                </a:tc>
                <a:extLst>
                  <a:ext uri="{0D108BD9-81ED-4DB2-BD59-A6C34878D82A}">
                    <a16:rowId xmlns:a16="http://schemas.microsoft.com/office/drawing/2014/main" val="2393460296"/>
                  </a:ext>
                </a:extLst>
              </a:tr>
              <a:tr h="370840">
                <a:tc>
                  <a:txBody>
                    <a:bodyPr/>
                    <a:lstStyle/>
                    <a:p>
                      <a:pPr marL="342900" indent="-342900">
                        <a:buFont typeface="+mj-lt"/>
                        <a:buAutoNum type="arabicPeriod"/>
                      </a:pPr>
                      <a:r>
                        <a:rPr lang="en-US" sz="1600" b="1" dirty="0"/>
                        <a:t>Relationship development</a:t>
                      </a:r>
                      <a:r>
                        <a:rPr lang="en-US" sz="1600" dirty="0"/>
                        <a:t>: Develop relationships with the Average segment through positive and responsive interactions.</a:t>
                      </a:r>
                    </a:p>
                    <a:p>
                      <a:pPr marL="342900" indent="-342900">
                        <a:buFont typeface="+mj-lt"/>
                        <a:buAutoNum type="arabicPeriod"/>
                      </a:pPr>
                      <a:r>
                        <a:rPr lang="en-US" sz="1600" b="1" dirty="0">
                          <a:solidFill>
                            <a:schemeClr val="accent4">
                              <a:lumMod val="75000"/>
                            </a:schemeClr>
                          </a:solidFill>
                        </a:rPr>
                        <a:t>Product recommendations</a:t>
                      </a:r>
                      <a:r>
                        <a:rPr lang="en-US" sz="1600" dirty="0">
                          <a:solidFill>
                            <a:schemeClr val="accent4">
                              <a:lumMod val="75000"/>
                            </a:schemeClr>
                          </a:solidFill>
                        </a:rPr>
                        <a:t>: Provide product recommendations relevant to their interests and preferences.</a:t>
                      </a:r>
                    </a:p>
                    <a:p>
                      <a:pPr marL="342900" indent="-342900">
                        <a:buFont typeface="+mj-lt"/>
                        <a:buAutoNum type="arabicPeriod"/>
                      </a:pPr>
                      <a:r>
                        <a:rPr lang="en-US" sz="1600" b="1" dirty="0"/>
                        <a:t>Appropriate promotions</a:t>
                      </a:r>
                      <a:r>
                        <a:rPr lang="en-US" sz="1600" dirty="0"/>
                        <a:t>: Offer targeted promotions to increase purchase frequency and value.</a:t>
                      </a:r>
                    </a:p>
                    <a:p>
                      <a:pPr marL="342900" indent="-342900">
                        <a:buFont typeface="+mj-lt"/>
                        <a:buAutoNum type="arabicPeriod"/>
                      </a:pPr>
                      <a:r>
                        <a:rPr lang="en-US" sz="1600" b="1" dirty="0"/>
                        <a:t>Satisfaction measurement</a:t>
                      </a:r>
                      <a:r>
                        <a:rPr lang="en-US" sz="1600" dirty="0"/>
                        <a:t>: Measure the satisfaction of the Average segment to ensure they are satisfied with the purchasing experience.</a:t>
                      </a:r>
                    </a:p>
                    <a:p>
                      <a:pPr marL="342900" indent="-342900">
                        <a:buFont typeface="+mj-lt"/>
                        <a:buAutoNum type="arabicPeriod"/>
                      </a:pPr>
                      <a:r>
                        <a:rPr lang="en-US" sz="1600" b="1" dirty="0"/>
                        <a:t>Retention strategy development</a:t>
                      </a:r>
                      <a:r>
                        <a:rPr lang="en-US" sz="1600" dirty="0"/>
                        <a:t>: Develop effective retention strategies to retain the Average segment and prevent them from switching to competitors.</a:t>
                      </a:r>
                    </a:p>
                  </a:txBody>
                  <a:tcPr/>
                </a:tc>
                <a:tc>
                  <a:txBody>
                    <a:bodyPr/>
                    <a:lstStyle/>
                    <a:p>
                      <a:pPr marL="342900" indent="-342900">
                        <a:buFont typeface="+mj-lt"/>
                        <a:buAutoNum type="arabicPeriod"/>
                      </a:pPr>
                      <a:r>
                        <a:rPr lang="en-US" sz="1600" b="1" dirty="0"/>
                        <a:t>Behavioral analysis</a:t>
                      </a:r>
                      <a:r>
                        <a:rPr lang="en-US" sz="1600" dirty="0"/>
                        <a:t>: Analyze the purchasing behavior of the Average segment to understand their purchasing patterns and preferences.</a:t>
                      </a:r>
                    </a:p>
                    <a:p>
                      <a:pPr marL="342900" indent="-342900">
                        <a:buFont typeface="+mj-lt"/>
                        <a:buAutoNum type="arabicPeriod"/>
                      </a:pPr>
                      <a:r>
                        <a:rPr lang="en-US" sz="1600" b="1" dirty="0"/>
                        <a:t>Further segmentation</a:t>
                      </a:r>
                      <a:r>
                        <a:rPr lang="en-US" sz="1600" dirty="0"/>
                        <a:t>: Further segment the Average segment based on behavior, demographics, or preferences to enhance personalization.</a:t>
                      </a:r>
                    </a:p>
                    <a:p>
                      <a:pPr marL="342900" indent="-342900">
                        <a:buFont typeface="+mj-lt"/>
                        <a:buAutoNum type="arabicPeriod"/>
                      </a:pPr>
                      <a:r>
                        <a:rPr lang="en-US" sz="1600" b="1" dirty="0"/>
                        <a:t>Data utilization</a:t>
                      </a:r>
                      <a:r>
                        <a:rPr lang="en-US" sz="1600" dirty="0"/>
                        <a:t>: Use customer data to predict the needs and preferences of the Average segment and offer relevant products.</a:t>
                      </a:r>
                    </a:p>
                    <a:p>
                      <a:pPr marL="342900" indent="-342900">
                        <a:buFont typeface="+mj-lt"/>
                        <a:buAutoNum type="arabicPeriod"/>
                      </a:pPr>
                      <a:r>
                        <a:rPr lang="en-US" sz="1600" b="1" dirty="0"/>
                        <a:t>ROI measurement</a:t>
                      </a:r>
                      <a:r>
                        <a:rPr lang="en-US" sz="1600" dirty="0"/>
                        <a:t>: Measure the ROI of retention and personalization programs to ensure the investment is effective.</a:t>
                      </a:r>
                    </a:p>
                    <a:p>
                      <a:pPr marL="342900" indent="-342900">
                        <a:buFont typeface="+mj-lt"/>
                        <a:buAutoNum type="arabicPeriod"/>
                      </a:pPr>
                      <a:r>
                        <a:rPr lang="en-US" sz="1600" b="1" dirty="0"/>
                        <a:t>Content development</a:t>
                      </a:r>
                      <a:r>
                        <a:rPr lang="en-US" sz="1600" dirty="0"/>
                        <a:t>: Develop relevant and engaging content for the Average segment, such as blogs, videos, or social media.</a:t>
                      </a:r>
                    </a:p>
                  </a:txBody>
                  <a:tcPr/>
                </a:tc>
                <a:extLst>
                  <a:ext uri="{0D108BD9-81ED-4DB2-BD59-A6C34878D82A}">
                    <a16:rowId xmlns:a16="http://schemas.microsoft.com/office/drawing/2014/main" val="1073008418"/>
                  </a:ext>
                </a:extLst>
              </a:tr>
            </a:tbl>
          </a:graphicData>
        </a:graphic>
      </p:graphicFrame>
      <p:sp>
        <p:nvSpPr>
          <p:cNvPr id="3" name="TextBox 2">
            <a:extLst>
              <a:ext uri="{FF2B5EF4-FFF2-40B4-BE49-F238E27FC236}">
                <a16:creationId xmlns:a16="http://schemas.microsoft.com/office/drawing/2014/main" id="{A71455FC-A1AF-14B6-D016-45D1A8D9ADBD}"/>
              </a:ext>
            </a:extLst>
          </p:cNvPr>
          <p:cNvSpPr txBox="1"/>
          <p:nvPr/>
        </p:nvSpPr>
        <p:spPr>
          <a:xfrm>
            <a:off x="838200" y="6036738"/>
            <a:ext cx="10515600" cy="30777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400" dirty="0"/>
              <a:t>Retention tactics: (1) Email newsletter; (2) Special discounts; (3) Loyalty rewards; (4) Satisfaction surveys; (5) Loyalty program development</a:t>
            </a:r>
          </a:p>
        </p:txBody>
      </p:sp>
      <p:sp>
        <p:nvSpPr>
          <p:cNvPr id="6" name="Isosceles Triangle 5">
            <a:extLst>
              <a:ext uri="{FF2B5EF4-FFF2-40B4-BE49-F238E27FC236}">
                <a16:creationId xmlns:a16="http://schemas.microsoft.com/office/drawing/2014/main" id="{9F757E10-4EB8-4674-2CAD-DC00AB29CA77}"/>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43</a:t>
            </a:fld>
            <a:endParaRPr lang="en-US" dirty="0">
              <a:latin typeface="Arial Narrow" panose="020B0606020202030204" pitchFamily="34" charset="0"/>
            </a:endParaRPr>
          </a:p>
        </p:txBody>
      </p:sp>
    </p:spTree>
    <p:extLst>
      <p:ext uri="{BB962C8B-B14F-4D97-AF65-F5344CB8AC3E}">
        <p14:creationId xmlns:p14="http://schemas.microsoft.com/office/powerpoint/2010/main" val="3521641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22DA7-24D4-0136-A5C3-5CC48420DDCD}"/>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B2B9A187-09FC-06D7-65BA-BE45E08AA5C0}"/>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492AD-E25A-CB6B-E6C0-F83FB81743DC}"/>
              </a:ext>
            </a:extLst>
          </p:cNvPr>
          <p:cNvSpPr>
            <a:spLocks noGrp="1"/>
          </p:cNvSpPr>
          <p:nvPr>
            <p:ph type="title"/>
          </p:nvPr>
        </p:nvSpPr>
        <p:spPr/>
        <p:txBody>
          <a:bodyPr/>
          <a:lstStyle/>
          <a:p>
            <a:r>
              <a:rPr lang="en-US" dirty="0">
                <a:solidFill>
                  <a:schemeClr val="bg1">
                    <a:lumMod val="95000"/>
                  </a:schemeClr>
                </a:solidFill>
              </a:rPr>
              <a:t>Recent customer (5.1%)</a:t>
            </a:r>
          </a:p>
        </p:txBody>
      </p:sp>
      <p:graphicFrame>
        <p:nvGraphicFramePr>
          <p:cNvPr id="8" name="Content Placeholder 7">
            <a:extLst>
              <a:ext uri="{FF2B5EF4-FFF2-40B4-BE49-F238E27FC236}">
                <a16:creationId xmlns:a16="http://schemas.microsoft.com/office/drawing/2014/main" id="{36A9017B-B961-9D98-87FE-333A7BD2F84B}"/>
              </a:ext>
            </a:extLst>
          </p:cNvPr>
          <p:cNvGraphicFramePr>
            <a:graphicFrameLocks noGrp="1"/>
          </p:cNvGraphicFramePr>
          <p:nvPr>
            <p:ph idx="1"/>
            <p:extLst>
              <p:ext uri="{D42A27DB-BD31-4B8C-83A1-F6EECF244321}">
                <p14:modId xmlns:p14="http://schemas.microsoft.com/office/powerpoint/2010/main" val="287734826"/>
              </p:ext>
            </p:extLst>
          </p:nvPr>
        </p:nvGraphicFramePr>
        <p:xfrm>
          <a:off x="838200" y="1825625"/>
          <a:ext cx="10515600" cy="4363720"/>
        </p:xfrm>
        <a:graphic>
          <a:graphicData uri="http://schemas.openxmlformats.org/drawingml/2006/table">
            <a:tbl>
              <a:tblPr firstRow="1" bandRow="1">
                <a:tableStyleId>{7DF18680-E054-41AD-8BC1-D1AEF772440D}</a:tableStyleId>
              </a:tblPr>
              <a:tblGrid>
                <a:gridCol w="5257800">
                  <a:extLst>
                    <a:ext uri="{9D8B030D-6E8A-4147-A177-3AD203B41FA5}">
                      <a16:colId xmlns:a16="http://schemas.microsoft.com/office/drawing/2014/main" val="2269130332"/>
                    </a:ext>
                  </a:extLst>
                </a:gridCol>
                <a:gridCol w="5257800">
                  <a:extLst>
                    <a:ext uri="{9D8B030D-6E8A-4147-A177-3AD203B41FA5}">
                      <a16:colId xmlns:a16="http://schemas.microsoft.com/office/drawing/2014/main" val="997409229"/>
                    </a:ext>
                  </a:extLst>
                </a:gridCol>
              </a:tblGrid>
              <a:tr h="370840">
                <a:tc>
                  <a:txBody>
                    <a:bodyPr/>
                    <a:lstStyle/>
                    <a:p>
                      <a:r>
                        <a:rPr lang="en-US" sz="1600" dirty="0"/>
                        <a:t>Recommendation</a:t>
                      </a:r>
                    </a:p>
                  </a:txBody>
                  <a:tcPr/>
                </a:tc>
                <a:tc>
                  <a:txBody>
                    <a:bodyPr/>
                    <a:lstStyle/>
                    <a:p>
                      <a:r>
                        <a:rPr lang="en-US" sz="1600" dirty="0"/>
                        <a:t>Actionable Insights</a:t>
                      </a:r>
                    </a:p>
                  </a:txBody>
                  <a:tcPr/>
                </a:tc>
                <a:extLst>
                  <a:ext uri="{0D108BD9-81ED-4DB2-BD59-A6C34878D82A}">
                    <a16:rowId xmlns:a16="http://schemas.microsoft.com/office/drawing/2014/main" val="2393460296"/>
                  </a:ext>
                </a:extLst>
              </a:tr>
              <a:tr h="370840">
                <a:tc>
                  <a:txBody>
                    <a:bodyPr/>
                    <a:lstStyle/>
                    <a:p>
                      <a:pPr marL="342900" indent="-342900">
                        <a:buFont typeface="+mj-lt"/>
                        <a:buAutoNum type="arabicPeriod"/>
                      </a:pPr>
                      <a:r>
                        <a:rPr lang="en-US" sz="1600" b="1" dirty="0"/>
                        <a:t>Effective communication</a:t>
                      </a:r>
                      <a:r>
                        <a:rPr lang="en-US" sz="1600" dirty="0"/>
                        <a:t>: Ensure effective and regular communication with the Recent Customer segment, through their preferred channels (email, SMS, or social media).</a:t>
                      </a:r>
                    </a:p>
                    <a:p>
                      <a:pPr marL="342900" indent="-342900">
                        <a:buFont typeface="+mj-lt"/>
                        <a:buAutoNum type="arabicPeriod"/>
                      </a:pPr>
                      <a:r>
                        <a:rPr lang="en-US" sz="1600" b="1" dirty="0"/>
                        <a:t>Purchase rewards</a:t>
                      </a:r>
                      <a:r>
                        <a:rPr lang="en-US" sz="1600" dirty="0"/>
                        <a:t>: Provide rewards for their purchases, such as discounts or small gifts.</a:t>
                      </a:r>
                    </a:p>
                    <a:p>
                      <a:pPr marL="342900" indent="-342900">
                        <a:buFont typeface="+mj-lt"/>
                        <a:buAutoNum type="arabicPeriod"/>
                      </a:pPr>
                      <a:r>
                        <a:rPr lang="en-US" sz="1600" b="1" dirty="0"/>
                        <a:t>Product recommendations</a:t>
                      </a:r>
                      <a:r>
                        <a:rPr lang="en-US" sz="1600" dirty="0"/>
                        <a:t>: Provide product recommendations relevant to their interests and preferences.</a:t>
                      </a:r>
                    </a:p>
                    <a:p>
                      <a:pPr marL="342900" indent="-342900">
                        <a:buFont typeface="+mj-lt"/>
                        <a:buAutoNum type="arabicPeriod"/>
                      </a:pPr>
                      <a:r>
                        <a:rPr lang="en-US" sz="1600" b="1" dirty="0">
                          <a:solidFill>
                            <a:schemeClr val="accent4">
                              <a:lumMod val="75000"/>
                            </a:schemeClr>
                          </a:solidFill>
                        </a:rPr>
                        <a:t>Relationship building</a:t>
                      </a:r>
                      <a:r>
                        <a:rPr lang="en-US" sz="1600" dirty="0">
                          <a:solidFill>
                            <a:schemeClr val="accent4">
                              <a:lumMod val="75000"/>
                            </a:schemeClr>
                          </a:solidFill>
                        </a:rPr>
                        <a:t>: Develop relationships with your Recent Customer segment through positive and responsive interactions.</a:t>
                      </a:r>
                    </a:p>
                    <a:p>
                      <a:pPr marL="342900" indent="-342900">
                        <a:buFont typeface="+mj-lt"/>
                        <a:buAutoNum type="arabicPeriod"/>
                      </a:pPr>
                      <a:r>
                        <a:rPr lang="en-US" sz="1600" b="1" dirty="0"/>
                        <a:t>Satisfaction measurement</a:t>
                      </a:r>
                      <a:r>
                        <a:rPr lang="en-US" sz="1600" dirty="0"/>
                        <a:t>: Measure the satisfaction of the Recent Customer segment to ensure they are satisfied with their purchasing experience.</a:t>
                      </a:r>
                    </a:p>
                  </a:txBody>
                  <a:tcPr/>
                </a:tc>
                <a:tc>
                  <a:txBody>
                    <a:bodyPr/>
                    <a:lstStyle/>
                    <a:p>
                      <a:pPr marL="342900" indent="-342900">
                        <a:buFont typeface="+mj-lt"/>
                        <a:buAutoNum type="arabicPeriod"/>
                      </a:pPr>
                      <a:r>
                        <a:rPr lang="en-US" sz="1600" b="1" dirty="0"/>
                        <a:t>Behavioral analysis</a:t>
                      </a:r>
                      <a:r>
                        <a:rPr lang="en-US" sz="1600" dirty="0"/>
                        <a:t>: Analyze the purchasing behavior of the Recent Customer segment to understand their purchasing patterns and preferences. </a:t>
                      </a:r>
                    </a:p>
                    <a:p>
                      <a:pPr marL="342900" indent="-342900">
                        <a:buFont typeface="+mj-lt"/>
                        <a:buAutoNum type="arabicPeriod"/>
                      </a:pPr>
                      <a:r>
                        <a:rPr lang="en-US" sz="1600" b="1" dirty="0"/>
                        <a:t>Further segmentation</a:t>
                      </a:r>
                      <a:r>
                        <a:rPr lang="en-US" sz="1600" dirty="0"/>
                        <a:t>: Further segment this Recent Customer segment based on behavior, demographics, or preferences to enhance personalization.</a:t>
                      </a:r>
                    </a:p>
                    <a:p>
                      <a:pPr marL="342900" indent="-342900">
                        <a:buFont typeface="+mj-lt"/>
                        <a:buAutoNum type="arabicPeriod"/>
                      </a:pPr>
                      <a:r>
                        <a:rPr lang="en-US" sz="1600" b="1" dirty="0"/>
                        <a:t>Data utilization</a:t>
                      </a:r>
                      <a:r>
                        <a:rPr lang="en-US" sz="1600" dirty="0"/>
                        <a:t>: Use customer data to predict the needs and preferences of the Recent Customer segment and offer relevant products.</a:t>
                      </a:r>
                    </a:p>
                    <a:p>
                      <a:pPr marL="342900" indent="-342900">
                        <a:buFont typeface="+mj-lt"/>
                        <a:buAutoNum type="arabicPeriod"/>
                      </a:pPr>
                      <a:r>
                        <a:rPr lang="en-US" sz="1600" b="1" dirty="0"/>
                        <a:t>Retention strategy development</a:t>
                      </a:r>
                      <a:r>
                        <a:rPr lang="en-US" sz="1600" dirty="0"/>
                        <a:t>: Develop an effective retention strategy to retain the Recent Customer segment and prevent them from switching to competitors.</a:t>
                      </a:r>
                    </a:p>
                    <a:p>
                      <a:pPr marL="342900" indent="-342900">
                        <a:buFont typeface="+mj-lt"/>
                        <a:buAutoNum type="arabicPeriod"/>
                      </a:pPr>
                      <a:r>
                        <a:rPr lang="en-US" sz="1600" b="1" dirty="0"/>
                        <a:t>ROI measurement</a:t>
                      </a:r>
                      <a:r>
                        <a:rPr lang="en-US" sz="1600" dirty="0"/>
                        <a:t>: Measure the ROI of the retention and personalization programs to ensure the investment is effective.</a:t>
                      </a:r>
                    </a:p>
                  </a:txBody>
                  <a:tcPr/>
                </a:tc>
                <a:extLst>
                  <a:ext uri="{0D108BD9-81ED-4DB2-BD59-A6C34878D82A}">
                    <a16:rowId xmlns:a16="http://schemas.microsoft.com/office/drawing/2014/main" val="1073008418"/>
                  </a:ext>
                </a:extLst>
              </a:tr>
            </a:tbl>
          </a:graphicData>
        </a:graphic>
      </p:graphicFrame>
      <p:sp>
        <p:nvSpPr>
          <p:cNvPr id="3" name="TextBox 2">
            <a:extLst>
              <a:ext uri="{FF2B5EF4-FFF2-40B4-BE49-F238E27FC236}">
                <a16:creationId xmlns:a16="http://schemas.microsoft.com/office/drawing/2014/main" id="{34BB0C92-5177-D719-9CD1-39A9752249DF}"/>
              </a:ext>
            </a:extLst>
          </p:cNvPr>
          <p:cNvSpPr txBox="1"/>
          <p:nvPr/>
        </p:nvSpPr>
        <p:spPr>
          <a:xfrm>
            <a:off x="838200" y="6260478"/>
            <a:ext cx="10515600" cy="30777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400" dirty="0"/>
              <a:t>Retention tactics: (1) Email newsletter; (2) Special discounts; (3) Loyalty rewards; (4) Satisfaction surveys; (5) Loyalty program development</a:t>
            </a:r>
          </a:p>
        </p:txBody>
      </p:sp>
      <p:sp>
        <p:nvSpPr>
          <p:cNvPr id="6" name="Isosceles Triangle 5">
            <a:extLst>
              <a:ext uri="{FF2B5EF4-FFF2-40B4-BE49-F238E27FC236}">
                <a16:creationId xmlns:a16="http://schemas.microsoft.com/office/drawing/2014/main" id="{E9CEDE47-B874-A2AF-DA0D-3C933F50F82D}"/>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44</a:t>
            </a:fld>
            <a:endParaRPr lang="en-US" dirty="0">
              <a:latin typeface="Arial Narrow" panose="020B0606020202030204" pitchFamily="34" charset="0"/>
            </a:endParaRPr>
          </a:p>
        </p:txBody>
      </p:sp>
    </p:spTree>
    <p:extLst>
      <p:ext uri="{BB962C8B-B14F-4D97-AF65-F5344CB8AC3E}">
        <p14:creationId xmlns:p14="http://schemas.microsoft.com/office/powerpoint/2010/main" val="2725042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BB84E-814C-EC42-69B0-9001F66B7FF5}"/>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2B83683E-69DA-CCBA-6925-A36AB4294761}"/>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5742B-090B-279A-DD37-2BBC429A48AC}"/>
              </a:ext>
            </a:extLst>
          </p:cNvPr>
          <p:cNvSpPr>
            <a:spLocks noGrp="1"/>
          </p:cNvSpPr>
          <p:nvPr>
            <p:ph type="title"/>
          </p:nvPr>
        </p:nvSpPr>
        <p:spPr/>
        <p:txBody>
          <a:bodyPr/>
          <a:lstStyle/>
          <a:p>
            <a:r>
              <a:rPr lang="en-US" dirty="0">
                <a:solidFill>
                  <a:schemeClr val="bg1">
                    <a:lumMod val="95000"/>
                  </a:schemeClr>
                </a:solidFill>
              </a:rPr>
              <a:t>Cannot loose them (22.97%)</a:t>
            </a:r>
          </a:p>
        </p:txBody>
      </p:sp>
      <p:graphicFrame>
        <p:nvGraphicFramePr>
          <p:cNvPr id="8" name="Content Placeholder 7">
            <a:extLst>
              <a:ext uri="{FF2B5EF4-FFF2-40B4-BE49-F238E27FC236}">
                <a16:creationId xmlns:a16="http://schemas.microsoft.com/office/drawing/2014/main" id="{9C350319-7EB9-6103-FAAD-84243F05893B}"/>
              </a:ext>
            </a:extLst>
          </p:cNvPr>
          <p:cNvGraphicFramePr>
            <a:graphicFrameLocks noGrp="1"/>
          </p:cNvGraphicFramePr>
          <p:nvPr>
            <p:ph idx="1"/>
            <p:extLst>
              <p:ext uri="{D42A27DB-BD31-4B8C-83A1-F6EECF244321}">
                <p14:modId xmlns:p14="http://schemas.microsoft.com/office/powerpoint/2010/main" val="1925953522"/>
              </p:ext>
            </p:extLst>
          </p:nvPr>
        </p:nvGraphicFramePr>
        <p:xfrm>
          <a:off x="838200" y="1825625"/>
          <a:ext cx="10515600" cy="4119880"/>
        </p:xfrm>
        <a:graphic>
          <a:graphicData uri="http://schemas.openxmlformats.org/drawingml/2006/table">
            <a:tbl>
              <a:tblPr firstRow="1" bandRow="1">
                <a:tableStyleId>{7DF18680-E054-41AD-8BC1-D1AEF772440D}</a:tableStyleId>
              </a:tblPr>
              <a:tblGrid>
                <a:gridCol w="5257800">
                  <a:extLst>
                    <a:ext uri="{9D8B030D-6E8A-4147-A177-3AD203B41FA5}">
                      <a16:colId xmlns:a16="http://schemas.microsoft.com/office/drawing/2014/main" val="2269130332"/>
                    </a:ext>
                  </a:extLst>
                </a:gridCol>
                <a:gridCol w="5257800">
                  <a:extLst>
                    <a:ext uri="{9D8B030D-6E8A-4147-A177-3AD203B41FA5}">
                      <a16:colId xmlns:a16="http://schemas.microsoft.com/office/drawing/2014/main" val="997409229"/>
                    </a:ext>
                  </a:extLst>
                </a:gridCol>
              </a:tblGrid>
              <a:tr h="370840">
                <a:tc>
                  <a:txBody>
                    <a:bodyPr/>
                    <a:lstStyle/>
                    <a:p>
                      <a:r>
                        <a:rPr lang="en-US" sz="1600" dirty="0"/>
                        <a:t>Recommendation</a:t>
                      </a:r>
                    </a:p>
                  </a:txBody>
                  <a:tcPr/>
                </a:tc>
                <a:tc>
                  <a:txBody>
                    <a:bodyPr/>
                    <a:lstStyle/>
                    <a:p>
                      <a:r>
                        <a:rPr lang="en-US" sz="1600" dirty="0"/>
                        <a:t>Actionable Insights</a:t>
                      </a:r>
                    </a:p>
                  </a:txBody>
                  <a:tcPr/>
                </a:tc>
                <a:extLst>
                  <a:ext uri="{0D108BD9-81ED-4DB2-BD59-A6C34878D82A}">
                    <a16:rowId xmlns:a16="http://schemas.microsoft.com/office/drawing/2014/main" val="2393460296"/>
                  </a:ext>
                </a:extLst>
              </a:tr>
              <a:tr h="370840">
                <a:tc>
                  <a:txBody>
                    <a:bodyPr/>
                    <a:lstStyle/>
                    <a:p>
                      <a:pPr marL="342900" indent="-342900">
                        <a:buFont typeface="+mj-lt"/>
                        <a:buAutoNum type="arabicPeriod"/>
                      </a:pPr>
                      <a:r>
                        <a:rPr lang="en-US" sz="1600" b="1" dirty="0">
                          <a:solidFill>
                            <a:schemeClr val="accent4">
                              <a:lumMod val="75000"/>
                            </a:schemeClr>
                          </a:solidFill>
                        </a:rPr>
                        <a:t>Inactivity Cause Analysis</a:t>
                      </a:r>
                      <a:r>
                        <a:rPr lang="en-US" sz="1600" dirty="0">
                          <a:solidFill>
                            <a:schemeClr val="accent4">
                              <a:lumMod val="75000"/>
                            </a:schemeClr>
                          </a:solidFill>
                        </a:rPr>
                        <a:t>: Analyze the causes of inactivity in the Cannot Lose Them segment to understand what is preventing them from returning.</a:t>
                      </a:r>
                    </a:p>
                    <a:p>
                      <a:pPr marL="342900" indent="-342900">
                        <a:buFont typeface="+mj-lt"/>
                        <a:buAutoNum type="arabicPeriod"/>
                      </a:pPr>
                      <a:r>
                        <a:rPr lang="en-US" sz="1600" b="1" dirty="0"/>
                        <a:t>Effective Communication</a:t>
                      </a:r>
                      <a:r>
                        <a:rPr lang="en-US" sz="1600" dirty="0"/>
                        <a:t>: Ensure effective and regular communication with the Cannot Lose Them segment, through their preferred channels (email, SMS, or social media).</a:t>
                      </a:r>
                    </a:p>
                    <a:p>
                      <a:pPr marL="342900" indent="-342900">
                        <a:buFont typeface="+mj-lt"/>
                        <a:buAutoNum type="arabicPeriod"/>
                      </a:pPr>
                      <a:r>
                        <a:rPr lang="en-US" sz="1600" b="1" dirty="0"/>
                        <a:t>Loyalty Rewards</a:t>
                      </a:r>
                      <a:r>
                        <a:rPr lang="en-US" sz="1600" dirty="0"/>
                        <a:t>: Reward the Cannot Lose Them segment for their past loyalty.</a:t>
                      </a:r>
                    </a:p>
                    <a:p>
                      <a:pPr marL="342900" indent="-342900">
                        <a:buFont typeface="+mj-lt"/>
                        <a:buAutoNum type="arabicPeriod"/>
                      </a:pPr>
                      <a:r>
                        <a:rPr lang="en-US" sz="1600" b="1" dirty="0"/>
                        <a:t>Special Offers</a:t>
                      </a:r>
                      <a:r>
                        <a:rPr lang="en-US" sz="1600" dirty="0"/>
                        <a:t>: Offer special and exclusive offers to win back the Cannot Lose Them segment.</a:t>
                      </a:r>
                    </a:p>
                    <a:p>
                      <a:pPr marL="342900" indent="-342900">
                        <a:buFont typeface="+mj-lt"/>
                        <a:buAutoNum type="arabicPeriod"/>
                      </a:pPr>
                      <a:r>
                        <a:rPr lang="en-US" sz="1600" b="1" dirty="0"/>
                        <a:t>Retention Strategy Development</a:t>
                      </a:r>
                      <a:r>
                        <a:rPr lang="en-US" sz="1600" dirty="0"/>
                        <a:t>: Develop an effective retention strategy to retain and win back the Cannot Lose Them segment.</a:t>
                      </a:r>
                    </a:p>
                  </a:txBody>
                  <a:tcPr/>
                </a:tc>
                <a:tc>
                  <a:txBody>
                    <a:bodyPr/>
                    <a:lstStyle/>
                    <a:p>
                      <a:pPr marL="342900" indent="-342900">
                        <a:buFont typeface="+mj-lt"/>
                        <a:buAutoNum type="arabicPeriod"/>
                      </a:pPr>
                      <a:r>
                        <a:rPr lang="en-US" sz="1600" b="1" dirty="0"/>
                        <a:t>Further segmentation</a:t>
                      </a:r>
                      <a:r>
                        <a:rPr lang="en-US" sz="1600" dirty="0"/>
                        <a:t>: Further segment the Cannot Lose Them segment based on behavior, demographics, or preferences to enhance personalization.</a:t>
                      </a:r>
                    </a:p>
                    <a:p>
                      <a:pPr marL="342900" indent="-342900">
                        <a:buFont typeface="+mj-lt"/>
                        <a:buAutoNum type="arabicPeriod"/>
                      </a:pPr>
                      <a:r>
                        <a:rPr lang="en-US" sz="1600" b="1" dirty="0"/>
                        <a:t>Data utilization</a:t>
                      </a:r>
                      <a:r>
                        <a:rPr lang="en-US" sz="1600" dirty="0"/>
                        <a:t>: Use customer data to predict the needs and preferences of the Cannot Lose Them segment and offer relevant products.</a:t>
                      </a:r>
                    </a:p>
                    <a:p>
                      <a:pPr marL="342900" indent="-342900">
                        <a:buFont typeface="+mj-lt"/>
                        <a:buAutoNum type="arabicPeriod"/>
                      </a:pPr>
                      <a:r>
                        <a:rPr lang="en-US" sz="1600" b="1" dirty="0"/>
                        <a:t>ROI measurement</a:t>
                      </a:r>
                      <a:r>
                        <a:rPr lang="en-US" sz="1600" dirty="0"/>
                        <a:t>: Measure the ROI of retention and personalization programs to ensure the effectiveness of these investments.</a:t>
                      </a:r>
                    </a:p>
                    <a:p>
                      <a:pPr marL="342900" indent="-342900">
                        <a:buFont typeface="+mj-lt"/>
                        <a:buAutoNum type="arabicPeriod"/>
                      </a:pPr>
                      <a:r>
                        <a:rPr lang="en-US" sz="1600" b="1" dirty="0"/>
                        <a:t>Content development</a:t>
                      </a:r>
                      <a:r>
                        <a:rPr lang="en-US" sz="1600" dirty="0"/>
                        <a:t>: Develop relevant and engaging content for the Cannot Lose Them segment, such as blogs, videos, or social media.</a:t>
                      </a:r>
                    </a:p>
                    <a:p>
                      <a:pPr marL="342900" indent="-342900">
                        <a:buFont typeface="+mj-lt"/>
                        <a:buAutoNum type="arabicPeriod"/>
                      </a:pPr>
                      <a:r>
                        <a:rPr lang="en-US" sz="1600" b="1" dirty="0"/>
                        <a:t>Satisfaction surveys</a:t>
                      </a:r>
                      <a:r>
                        <a:rPr lang="en-US" sz="1600" dirty="0"/>
                        <a:t>: Conduct satisfaction surveys to understand the needs and preferences of the Cannot Lose Them segment.</a:t>
                      </a:r>
                    </a:p>
                  </a:txBody>
                  <a:tcPr/>
                </a:tc>
                <a:extLst>
                  <a:ext uri="{0D108BD9-81ED-4DB2-BD59-A6C34878D82A}">
                    <a16:rowId xmlns:a16="http://schemas.microsoft.com/office/drawing/2014/main" val="1073008418"/>
                  </a:ext>
                </a:extLst>
              </a:tr>
            </a:tbl>
          </a:graphicData>
        </a:graphic>
      </p:graphicFrame>
      <p:sp>
        <p:nvSpPr>
          <p:cNvPr id="3" name="TextBox 2">
            <a:extLst>
              <a:ext uri="{FF2B5EF4-FFF2-40B4-BE49-F238E27FC236}">
                <a16:creationId xmlns:a16="http://schemas.microsoft.com/office/drawing/2014/main" id="{55555142-F1C9-C53C-68BB-C8A54A9905F9}"/>
              </a:ext>
            </a:extLst>
          </p:cNvPr>
          <p:cNvSpPr txBox="1"/>
          <p:nvPr/>
        </p:nvSpPr>
        <p:spPr>
          <a:xfrm>
            <a:off x="838200" y="6023406"/>
            <a:ext cx="10515600"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600" dirty="0"/>
              <a:t>Retention tactics: (1) Exclusive offers; (2) Loyalty rewards; (3) Personal communication; (4) Loyalty program development; (5) Success measurement</a:t>
            </a:r>
          </a:p>
        </p:txBody>
      </p:sp>
      <p:sp>
        <p:nvSpPr>
          <p:cNvPr id="6" name="Isosceles Triangle 5">
            <a:extLst>
              <a:ext uri="{FF2B5EF4-FFF2-40B4-BE49-F238E27FC236}">
                <a16:creationId xmlns:a16="http://schemas.microsoft.com/office/drawing/2014/main" id="{093DF1AA-955E-049C-DD35-8332A43FF21F}"/>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45</a:t>
            </a:fld>
            <a:endParaRPr lang="en-US" dirty="0">
              <a:latin typeface="Arial Narrow" panose="020B0606020202030204" pitchFamily="34" charset="0"/>
            </a:endParaRPr>
          </a:p>
        </p:txBody>
      </p:sp>
    </p:spTree>
    <p:extLst>
      <p:ext uri="{BB962C8B-B14F-4D97-AF65-F5344CB8AC3E}">
        <p14:creationId xmlns:p14="http://schemas.microsoft.com/office/powerpoint/2010/main" val="105402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E98D8-3BD4-B28C-152A-89B501388C7F}"/>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4D4CCAA8-29E4-4B60-8CE3-01CCFCD87CE9}"/>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E3DCF-292A-8695-69F8-71D94876FA08}"/>
              </a:ext>
            </a:extLst>
          </p:cNvPr>
          <p:cNvSpPr>
            <a:spLocks noGrp="1"/>
          </p:cNvSpPr>
          <p:nvPr>
            <p:ph type="title"/>
          </p:nvPr>
        </p:nvSpPr>
        <p:spPr/>
        <p:txBody>
          <a:bodyPr/>
          <a:lstStyle/>
          <a:p>
            <a:r>
              <a:rPr lang="en-US" dirty="0">
                <a:solidFill>
                  <a:schemeClr val="bg1">
                    <a:lumMod val="95000"/>
                  </a:schemeClr>
                </a:solidFill>
              </a:rPr>
              <a:t>About to sleep (48.96%)</a:t>
            </a:r>
          </a:p>
        </p:txBody>
      </p:sp>
      <p:graphicFrame>
        <p:nvGraphicFramePr>
          <p:cNvPr id="8" name="Content Placeholder 7">
            <a:extLst>
              <a:ext uri="{FF2B5EF4-FFF2-40B4-BE49-F238E27FC236}">
                <a16:creationId xmlns:a16="http://schemas.microsoft.com/office/drawing/2014/main" id="{0CFA30CA-81D9-CFD4-607C-FDEA60714464}"/>
              </a:ext>
            </a:extLst>
          </p:cNvPr>
          <p:cNvGraphicFramePr>
            <a:graphicFrameLocks noGrp="1"/>
          </p:cNvGraphicFramePr>
          <p:nvPr>
            <p:ph idx="1"/>
            <p:extLst>
              <p:ext uri="{D42A27DB-BD31-4B8C-83A1-F6EECF244321}">
                <p14:modId xmlns:p14="http://schemas.microsoft.com/office/powerpoint/2010/main" val="2729121536"/>
              </p:ext>
            </p:extLst>
          </p:nvPr>
        </p:nvGraphicFramePr>
        <p:xfrm>
          <a:off x="838200" y="1825625"/>
          <a:ext cx="10515600" cy="3876040"/>
        </p:xfrm>
        <a:graphic>
          <a:graphicData uri="http://schemas.openxmlformats.org/drawingml/2006/table">
            <a:tbl>
              <a:tblPr firstRow="1" bandRow="1">
                <a:tableStyleId>{7DF18680-E054-41AD-8BC1-D1AEF772440D}</a:tableStyleId>
              </a:tblPr>
              <a:tblGrid>
                <a:gridCol w="5257800">
                  <a:extLst>
                    <a:ext uri="{9D8B030D-6E8A-4147-A177-3AD203B41FA5}">
                      <a16:colId xmlns:a16="http://schemas.microsoft.com/office/drawing/2014/main" val="2269130332"/>
                    </a:ext>
                  </a:extLst>
                </a:gridCol>
                <a:gridCol w="5257800">
                  <a:extLst>
                    <a:ext uri="{9D8B030D-6E8A-4147-A177-3AD203B41FA5}">
                      <a16:colId xmlns:a16="http://schemas.microsoft.com/office/drawing/2014/main" val="997409229"/>
                    </a:ext>
                  </a:extLst>
                </a:gridCol>
              </a:tblGrid>
              <a:tr h="370840">
                <a:tc>
                  <a:txBody>
                    <a:bodyPr/>
                    <a:lstStyle/>
                    <a:p>
                      <a:r>
                        <a:rPr lang="en-US" sz="1600" dirty="0"/>
                        <a:t>Recommendation</a:t>
                      </a:r>
                    </a:p>
                  </a:txBody>
                  <a:tcPr/>
                </a:tc>
                <a:tc>
                  <a:txBody>
                    <a:bodyPr/>
                    <a:lstStyle/>
                    <a:p>
                      <a:r>
                        <a:rPr lang="en-US" sz="1600" dirty="0"/>
                        <a:t>Actionable Insights</a:t>
                      </a:r>
                    </a:p>
                  </a:txBody>
                  <a:tcPr/>
                </a:tc>
                <a:extLst>
                  <a:ext uri="{0D108BD9-81ED-4DB2-BD59-A6C34878D82A}">
                    <a16:rowId xmlns:a16="http://schemas.microsoft.com/office/drawing/2014/main" val="2393460296"/>
                  </a:ext>
                </a:extLst>
              </a:tr>
              <a:tr h="370840">
                <a:tc>
                  <a:txBody>
                    <a:bodyPr/>
                    <a:lstStyle/>
                    <a:p>
                      <a:pPr marL="342900" indent="-342900">
                        <a:buFont typeface="+mj-lt"/>
                        <a:buAutoNum type="arabicPeriod"/>
                      </a:pPr>
                      <a:r>
                        <a:rPr lang="en-US" sz="1600" b="1" dirty="0">
                          <a:solidFill>
                            <a:schemeClr val="accent4">
                              <a:lumMod val="75000"/>
                            </a:schemeClr>
                          </a:solidFill>
                        </a:rPr>
                        <a:t>Customer reactivation</a:t>
                      </a:r>
                      <a:r>
                        <a:rPr lang="en-US" sz="1600" dirty="0">
                          <a:solidFill>
                            <a:schemeClr val="accent4">
                              <a:lumMod val="75000"/>
                            </a:schemeClr>
                          </a:solidFill>
                        </a:rPr>
                        <a:t>: Create a reactivation campaign to reactivate the About to Sleep segment by offering special offers and promotions.</a:t>
                      </a:r>
                    </a:p>
                    <a:p>
                      <a:pPr marL="342900" indent="-342900">
                        <a:buFont typeface="+mj-lt"/>
                        <a:buAutoNum type="arabicPeriod"/>
                      </a:pPr>
                      <a:r>
                        <a:rPr lang="en-US" sz="1600" b="1" dirty="0"/>
                        <a:t>Effective communication</a:t>
                      </a:r>
                      <a:r>
                        <a:rPr lang="en-US" sz="1600" dirty="0"/>
                        <a:t>: Ensure effective and regular communication with the About to Sleep segment, through their preferred channels (email, SMS, or social media).</a:t>
                      </a:r>
                    </a:p>
                    <a:p>
                      <a:pPr marL="342900" indent="-342900">
                        <a:buFont typeface="+mj-lt"/>
                        <a:buAutoNum type="arabicPeriod"/>
                      </a:pPr>
                      <a:r>
                        <a:rPr lang="en-US" sz="1600" b="1" dirty="0"/>
                        <a:t>Loyalty rewards</a:t>
                      </a:r>
                      <a:r>
                        <a:rPr lang="en-US" sz="1600" dirty="0"/>
                        <a:t>: Reward past loyalty to increase loyalty.</a:t>
                      </a:r>
                    </a:p>
                    <a:p>
                      <a:pPr marL="342900" indent="-342900">
                        <a:buFont typeface="+mj-lt"/>
                        <a:buAutoNum type="arabicPeriod"/>
                      </a:pPr>
                      <a:r>
                        <a:rPr lang="en-US" sz="1600" b="1" dirty="0"/>
                        <a:t>Relevant offers</a:t>
                      </a:r>
                      <a:r>
                        <a:rPr lang="en-US" sz="1600" dirty="0"/>
                        <a:t>: Offer offers relevant to their interests and preferences to increase the likelihood of purchase.</a:t>
                      </a:r>
                    </a:p>
                    <a:p>
                      <a:pPr marL="342900" indent="-342900">
                        <a:buFont typeface="+mj-lt"/>
                        <a:buAutoNum type="arabicPeriod"/>
                      </a:pPr>
                      <a:r>
                        <a:rPr lang="en-US" sz="1600" b="1" dirty="0">
                          <a:solidFill>
                            <a:schemeClr val="accent4">
                              <a:lumMod val="75000"/>
                            </a:schemeClr>
                          </a:solidFill>
                        </a:rPr>
                        <a:t>Success measurement</a:t>
                      </a:r>
                      <a:r>
                        <a:rPr lang="en-US" sz="1600" dirty="0">
                          <a:solidFill>
                            <a:schemeClr val="accent4">
                              <a:lumMod val="75000"/>
                            </a:schemeClr>
                          </a:solidFill>
                        </a:rPr>
                        <a:t>: Measure the success of the reactivation campaign to ensure the strategy is effective.</a:t>
                      </a:r>
                    </a:p>
                  </a:txBody>
                  <a:tcPr/>
                </a:tc>
                <a:tc>
                  <a:txBody>
                    <a:bodyPr/>
                    <a:lstStyle/>
                    <a:p>
                      <a:pPr marL="342900" indent="-342900">
                        <a:buFont typeface="+mj-lt"/>
                        <a:buAutoNum type="arabicPeriod"/>
                      </a:pPr>
                      <a:r>
                        <a:rPr lang="en-US" sz="1600" b="1" dirty="0"/>
                        <a:t>Behavioral analysis</a:t>
                      </a:r>
                      <a:r>
                        <a:rPr lang="en-US" sz="1600" dirty="0"/>
                        <a:t>: Analyze the purchasing behavior of the About to Sleep segment to understand their purchasing patterns and preferences.</a:t>
                      </a:r>
                    </a:p>
                    <a:p>
                      <a:pPr marL="342900" indent="-342900">
                        <a:buFont typeface="+mj-lt"/>
                        <a:buAutoNum type="arabicPeriod"/>
                      </a:pPr>
                      <a:r>
                        <a:rPr lang="en-US" sz="1600" b="1" dirty="0"/>
                        <a:t>Further segmentation</a:t>
                      </a:r>
                      <a:r>
                        <a:rPr lang="en-US" sz="1600" dirty="0"/>
                        <a:t>: Further segment the About to Sleep segment based on behavior, demographics, or preferences to enhance personalization.</a:t>
                      </a:r>
                    </a:p>
                    <a:p>
                      <a:pPr marL="342900" indent="-342900">
                        <a:buFont typeface="+mj-lt"/>
                        <a:buAutoNum type="arabicPeriod"/>
                      </a:pPr>
                      <a:r>
                        <a:rPr lang="en-US" sz="1600" b="1" dirty="0"/>
                        <a:t>Data utilization</a:t>
                      </a:r>
                      <a:r>
                        <a:rPr lang="en-US" sz="1600" dirty="0"/>
                        <a:t>: Use customer data to predict the needs and preferences of the About to Sleep segment and offer relevant products.</a:t>
                      </a:r>
                    </a:p>
                    <a:p>
                      <a:pPr marL="342900" indent="-342900">
                        <a:buFont typeface="+mj-lt"/>
                        <a:buAutoNum type="arabicPeriod"/>
                      </a:pPr>
                      <a:r>
                        <a:rPr lang="en-US" sz="1600" b="1" dirty="0"/>
                        <a:t>Content development</a:t>
                      </a:r>
                      <a:r>
                        <a:rPr lang="en-US" sz="1600" dirty="0"/>
                        <a:t>: Develop relevant and engaging content for the About to Sleep segment, such as blogs, videos, or social media.</a:t>
                      </a:r>
                    </a:p>
                    <a:p>
                      <a:pPr marL="342900" indent="-342900">
                        <a:buFont typeface="+mj-lt"/>
                        <a:buAutoNum type="arabicPeriod"/>
                      </a:pPr>
                      <a:r>
                        <a:rPr lang="en-US" sz="1600" b="1" dirty="0"/>
                        <a:t>ROI measurement</a:t>
                      </a:r>
                      <a:r>
                        <a:rPr lang="en-US" sz="1600" dirty="0"/>
                        <a:t>: Measure the ROI of the reactivation campaign to ensure the investment is effective.</a:t>
                      </a:r>
                    </a:p>
                  </a:txBody>
                  <a:tcPr/>
                </a:tc>
                <a:extLst>
                  <a:ext uri="{0D108BD9-81ED-4DB2-BD59-A6C34878D82A}">
                    <a16:rowId xmlns:a16="http://schemas.microsoft.com/office/drawing/2014/main" val="1073008418"/>
                  </a:ext>
                </a:extLst>
              </a:tr>
            </a:tbl>
          </a:graphicData>
        </a:graphic>
      </p:graphicFrame>
      <p:sp>
        <p:nvSpPr>
          <p:cNvPr id="3" name="TextBox 2">
            <a:extLst>
              <a:ext uri="{FF2B5EF4-FFF2-40B4-BE49-F238E27FC236}">
                <a16:creationId xmlns:a16="http://schemas.microsoft.com/office/drawing/2014/main" id="{0439CD7B-FAD8-2F5A-7DE1-CD751758654C}"/>
              </a:ext>
            </a:extLst>
          </p:cNvPr>
          <p:cNvSpPr txBox="1"/>
          <p:nvPr/>
        </p:nvSpPr>
        <p:spPr>
          <a:xfrm>
            <a:off x="838200" y="5794802"/>
            <a:ext cx="10515600"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600" dirty="0"/>
              <a:t>Reactivation tactics: (1) Discount offers; (2) Loyalty rewards; (3) Personal communication; (4) Loyalty program development; (5) Success measurement</a:t>
            </a:r>
          </a:p>
        </p:txBody>
      </p:sp>
      <p:sp>
        <p:nvSpPr>
          <p:cNvPr id="6" name="Isosceles Triangle 5">
            <a:extLst>
              <a:ext uri="{FF2B5EF4-FFF2-40B4-BE49-F238E27FC236}">
                <a16:creationId xmlns:a16="http://schemas.microsoft.com/office/drawing/2014/main" id="{CB04F02D-E0C9-8F92-4991-9B9B9B0DA240}"/>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46</a:t>
            </a:fld>
            <a:endParaRPr lang="en-US" dirty="0">
              <a:latin typeface="Arial Narrow" panose="020B0606020202030204" pitchFamily="34" charset="0"/>
            </a:endParaRPr>
          </a:p>
        </p:txBody>
      </p:sp>
    </p:spTree>
    <p:extLst>
      <p:ext uri="{BB962C8B-B14F-4D97-AF65-F5344CB8AC3E}">
        <p14:creationId xmlns:p14="http://schemas.microsoft.com/office/powerpoint/2010/main" val="2607501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34F4-7F94-1726-49D7-C50452DB600E}"/>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6561FE18-C7EC-8C91-FA4C-A567C06A2FFF}"/>
              </a:ext>
            </a:extLst>
          </p:cNvPr>
          <p:cNvSpPr/>
          <p:nvPr/>
        </p:nvSpPr>
        <p:spPr>
          <a:xfrm>
            <a:off x="-2" y="626533"/>
            <a:ext cx="11353802"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F45C9-FBDC-16D9-64F0-E7F5BDE43A2D}"/>
              </a:ext>
            </a:extLst>
          </p:cNvPr>
          <p:cNvSpPr>
            <a:spLocks noGrp="1"/>
          </p:cNvSpPr>
          <p:nvPr>
            <p:ph type="title"/>
          </p:nvPr>
        </p:nvSpPr>
        <p:spPr/>
        <p:txBody>
          <a:bodyPr/>
          <a:lstStyle/>
          <a:p>
            <a:r>
              <a:rPr lang="en-US" dirty="0">
                <a:solidFill>
                  <a:schemeClr val="bg1">
                    <a:lumMod val="95000"/>
                  </a:schemeClr>
                </a:solidFill>
              </a:rPr>
              <a:t>Lost customer (10.65%)</a:t>
            </a:r>
          </a:p>
        </p:txBody>
      </p:sp>
      <p:graphicFrame>
        <p:nvGraphicFramePr>
          <p:cNvPr id="8" name="Content Placeholder 7">
            <a:extLst>
              <a:ext uri="{FF2B5EF4-FFF2-40B4-BE49-F238E27FC236}">
                <a16:creationId xmlns:a16="http://schemas.microsoft.com/office/drawing/2014/main" id="{32ECDAC6-C42E-08A9-A684-8A59D9D7E3A5}"/>
              </a:ext>
            </a:extLst>
          </p:cNvPr>
          <p:cNvGraphicFramePr>
            <a:graphicFrameLocks noGrp="1"/>
          </p:cNvGraphicFramePr>
          <p:nvPr>
            <p:ph idx="1"/>
            <p:extLst>
              <p:ext uri="{D42A27DB-BD31-4B8C-83A1-F6EECF244321}">
                <p14:modId xmlns:p14="http://schemas.microsoft.com/office/powerpoint/2010/main" val="1403519866"/>
              </p:ext>
            </p:extLst>
          </p:nvPr>
        </p:nvGraphicFramePr>
        <p:xfrm>
          <a:off x="838200" y="1825625"/>
          <a:ext cx="10515600" cy="3876040"/>
        </p:xfrm>
        <a:graphic>
          <a:graphicData uri="http://schemas.openxmlformats.org/drawingml/2006/table">
            <a:tbl>
              <a:tblPr firstRow="1" bandRow="1">
                <a:tableStyleId>{7DF18680-E054-41AD-8BC1-D1AEF772440D}</a:tableStyleId>
              </a:tblPr>
              <a:tblGrid>
                <a:gridCol w="5257800">
                  <a:extLst>
                    <a:ext uri="{9D8B030D-6E8A-4147-A177-3AD203B41FA5}">
                      <a16:colId xmlns:a16="http://schemas.microsoft.com/office/drawing/2014/main" val="2269130332"/>
                    </a:ext>
                  </a:extLst>
                </a:gridCol>
                <a:gridCol w="5257800">
                  <a:extLst>
                    <a:ext uri="{9D8B030D-6E8A-4147-A177-3AD203B41FA5}">
                      <a16:colId xmlns:a16="http://schemas.microsoft.com/office/drawing/2014/main" val="997409229"/>
                    </a:ext>
                  </a:extLst>
                </a:gridCol>
              </a:tblGrid>
              <a:tr h="370840">
                <a:tc>
                  <a:txBody>
                    <a:bodyPr/>
                    <a:lstStyle/>
                    <a:p>
                      <a:r>
                        <a:rPr lang="en-US" sz="1600" dirty="0"/>
                        <a:t>Recommendation</a:t>
                      </a:r>
                    </a:p>
                  </a:txBody>
                  <a:tcPr/>
                </a:tc>
                <a:tc>
                  <a:txBody>
                    <a:bodyPr/>
                    <a:lstStyle/>
                    <a:p>
                      <a:r>
                        <a:rPr lang="en-US" sz="1600" dirty="0"/>
                        <a:t>Actionable Insights</a:t>
                      </a:r>
                    </a:p>
                  </a:txBody>
                  <a:tcPr/>
                </a:tc>
                <a:extLst>
                  <a:ext uri="{0D108BD9-81ED-4DB2-BD59-A6C34878D82A}">
                    <a16:rowId xmlns:a16="http://schemas.microsoft.com/office/drawing/2014/main" val="2393460296"/>
                  </a:ext>
                </a:extLst>
              </a:tr>
              <a:tr h="370840">
                <a:tc>
                  <a:txBody>
                    <a:bodyPr/>
                    <a:lstStyle/>
                    <a:p>
                      <a:pPr marL="342900" indent="-342900">
                        <a:buFont typeface="+mj-lt"/>
                        <a:buAutoNum type="arabicPeriod"/>
                      </a:pPr>
                      <a:r>
                        <a:rPr lang="en-US" sz="1600" b="1" dirty="0">
                          <a:solidFill>
                            <a:schemeClr val="accent4">
                              <a:lumMod val="75000"/>
                            </a:schemeClr>
                          </a:solidFill>
                        </a:rPr>
                        <a:t>Loss Cause Analysis:</a:t>
                      </a:r>
                      <a:r>
                        <a:rPr lang="en-US" sz="1600" dirty="0">
                          <a:solidFill>
                            <a:schemeClr val="accent4">
                              <a:lumMod val="75000"/>
                            </a:schemeClr>
                          </a:solidFill>
                        </a:rPr>
                        <a:t> Analyze the causes of customer loss to understand what causes them to not return.</a:t>
                      </a:r>
                    </a:p>
                    <a:p>
                      <a:pPr marL="342900" indent="-342900">
                        <a:buFont typeface="+mj-lt"/>
                        <a:buAutoNum type="arabicPeriod"/>
                      </a:pPr>
                      <a:r>
                        <a:rPr lang="en-US" sz="1600" b="1" dirty="0"/>
                        <a:t>Effective Communication</a:t>
                      </a:r>
                      <a:r>
                        <a:rPr lang="en-US" sz="1600" dirty="0"/>
                        <a:t>: Ensure effective and regular communication with the Lost Customer segment, through their preferred channels (email, SMS, or social media).</a:t>
                      </a:r>
                    </a:p>
                    <a:p>
                      <a:pPr marL="342900" indent="-342900">
                        <a:buFont typeface="+mj-lt"/>
                        <a:buAutoNum type="arabicPeriod"/>
                      </a:pPr>
                      <a:r>
                        <a:rPr lang="en-US" sz="1600" b="1" dirty="0"/>
                        <a:t>Relevant Offers:</a:t>
                      </a:r>
                      <a:r>
                        <a:rPr lang="en-US" sz="1600" dirty="0"/>
                        <a:t> Offer offers relevant to their interests and preferences to increase the likelihood of a purchase.</a:t>
                      </a:r>
                    </a:p>
                    <a:p>
                      <a:pPr marL="342900" indent="-342900">
                        <a:buFont typeface="+mj-lt"/>
                        <a:buAutoNum type="arabicPeriod"/>
                      </a:pPr>
                      <a:r>
                        <a:rPr lang="en-US" sz="1600" b="1" dirty="0"/>
                        <a:t>Loyalty Rewards</a:t>
                      </a:r>
                      <a:r>
                        <a:rPr lang="en-US" sz="1600" dirty="0"/>
                        <a:t>: Reward past loyalty to increase loyalty.</a:t>
                      </a:r>
                    </a:p>
                    <a:p>
                      <a:pPr marL="342900" indent="-342900">
                        <a:buFont typeface="+mj-lt"/>
                        <a:buAutoNum type="arabicPeriod"/>
                      </a:pPr>
                      <a:r>
                        <a:rPr lang="en-US" sz="1600" b="1" dirty="0"/>
                        <a:t>Success Measurement:</a:t>
                      </a:r>
                      <a:r>
                        <a:rPr lang="en-US" sz="1600" dirty="0"/>
                        <a:t> Measure the success of win-back campaigns to ensure the strategies used are effective.</a:t>
                      </a:r>
                    </a:p>
                  </a:txBody>
                  <a:tcPr/>
                </a:tc>
                <a:tc>
                  <a:txBody>
                    <a:bodyPr/>
                    <a:lstStyle/>
                    <a:p>
                      <a:pPr marL="342900" indent="-342900">
                        <a:buFont typeface="+mj-lt"/>
                        <a:buAutoNum type="arabicPeriod"/>
                      </a:pPr>
                      <a:r>
                        <a:rPr lang="en-US" sz="1600" b="1" dirty="0"/>
                        <a:t>Further segmentation</a:t>
                      </a:r>
                      <a:r>
                        <a:rPr lang="en-US" sz="1600" dirty="0"/>
                        <a:t>: Further segment the Lost Customers segment based on behavior, demographics, or preferences to enhance personalization.</a:t>
                      </a:r>
                    </a:p>
                    <a:p>
                      <a:pPr marL="342900" indent="-342900">
                        <a:buFont typeface="+mj-lt"/>
                        <a:buAutoNum type="arabicPeriod"/>
                      </a:pPr>
                      <a:r>
                        <a:rPr lang="en-US" sz="1600" b="1" dirty="0"/>
                        <a:t>Data utilization</a:t>
                      </a:r>
                      <a:r>
                        <a:rPr lang="en-US" sz="1600" dirty="0"/>
                        <a:t>: Use customer data to predict the needs and preferences of the Lost Customers segment and offer relevant products.</a:t>
                      </a:r>
                    </a:p>
                    <a:p>
                      <a:pPr marL="342900" indent="-342900">
                        <a:buFont typeface="+mj-lt"/>
                        <a:buAutoNum type="arabicPeriod"/>
                      </a:pPr>
                      <a:r>
                        <a:rPr lang="en-US" sz="1600" b="1" dirty="0"/>
                        <a:t>Content development</a:t>
                      </a:r>
                      <a:r>
                        <a:rPr lang="en-US" sz="1600" dirty="0"/>
                        <a:t>: Develop relevant and engaging content for the Lost Customers segment, such as blogs, videos, or social media.</a:t>
                      </a:r>
                    </a:p>
                    <a:p>
                      <a:pPr marL="342900" indent="-342900">
                        <a:buFont typeface="+mj-lt"/>
                        <a:buAutoNum type="arabicPeriod"/>
                      </a:pPr>
                      <a:r>
                        <a:rPr lang="en-US" sz="1600" b="1" dirty="0"/>
                        <a:t>ROI measurement</a:t>
                      </a:r>
                      <a:r>
                        <a:rPr lang="en-US" sz="1600" dirty="0"/>
                        <a:t>: Measure the ROI of your win-back campaign to ensure the investment is effective.</a:t>
                      </a:r>
                    </a:p>
                    <a:p>
                      <a:pPr marL="342900" indent="-342900">
                        <a:buFont typeface="+mj-lt"/>
                        <a:buAutoNum type="arabicPeriod"/>
                      </a:pPr>
                      <a:r>
                        <a:rPr lang="en-US" sz="1600" b="1" dirty="0">
                          <a:solidFill>
                            <a:schemeClr val="accent4">
                              <a:lumMod val="75000"/>
                            </a:schemeClr>
                          </a:solidFill>
                        </a:rPr>
                        <a:t>Win-back strategy development</a:t>
                      </a:r>
                      <a:r>
                        <a:rPr lang="en-US" sz="1600" dirty="0">
                          <a:solidFill>
                            <a:schemeClr val="accent4">
                              <a:lumMod val="75000"/>
                            </a:schemeClr>
                          </a:solidFill>
                        </a:rPr>
                        <a:t>: Develop an effective win-back strategy to retain the Lost Customers segment and increase loyalty.</a:t>
                      </a:r>
                    </a:p>
                  </a:txBody>
                  <a:tcPr/>
                </a:tc>
                <a:extLst>
                  <a:ext uri="{0D108BD9-81ED-4DB2-BD59-A6C34878D82A}">
                    <a16:rowId xmlns:a16="http://schemas.microsoft.com/office/drawing/2014/main" val="1073008418"/>
                  </a:ext>
                </a:extLst>
              </a:tr>
            </a:tbl>
          </a:graphicData>
        </a:graphic>
      </p:graphicFrame>
      <p:sp>
        <p:nvSpPr>
          <p:cNvPr id="3" name="TextBox 2">
            <a:extLst>
              <a:ext uri="{FF2B5EF4-FFF2-40B4-BE49-F238E27FC236}">
                <a16:creationId xmlns:a16="http://schemas.microsoft.com/office/drawing/2014/main" id="{41685D88-82BB-04EE-4FBA-D88C4F2117F9}"/>
              </a:ext>
            </a:extLst>
          </p:cNvPr>
          <p:cNvSpPr txBox="1"/>
          <p:nvPr/>
        </p:nvSpPr>
        <p:spPr>
          <a:xfrm>
            <a:off x="838200" y="5794802"/>
            <a:ext cx="10515600"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600" dirty="0"/>
              <a:t>Win-back tactics: (1) Discount offers; (2) Loyalty rewards; (3) Personal communication; (4) Loyalty program development; (5) Satisfaction surveys</a:t>
            </a:r>
          </a:p>
        </p:txBody>
      </p:sp>
      <p:sp>
        <p:nvSpPr>
          <p:cNvPr id="6" name="Isosceles Triangle 5">
            <a:extLst>
              <a:ext uri="{FF2B5EF4-FFF2-40B4-BE49-F238E27FC236}">
                <a16:creationId xmlns:a16="http://schemas.microsoft.com/office/drawing/2014/main" id="{090B6958-40D0-7E73-64FE-42250AAA373E}"/>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47</a:t>
            </a:fld>
            <a:endParaRPr lang="en-US" dirty="0">
              <a:latin typeface="Arial Narrow" panose="020B0606020202030204" pitchFamily="34" charset="0"/>
            </a:endParaRPr>
          </a:p>
        </p:txBody>
      </p:sp>
    </p:spTree>
    <p:extLst>
      <p:ext uri="{BB962C8B-B14F-4D97-AF65-F5344CB8AC3E}">
        <p14:creationId xmlns:p14="http://schemas.microsoft.com/office/powerpoint/2010/main" val="2965056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2D14F-34FA-5552-F24E-FAEC628BBA9A}"/>
              </a:ext>
            </a:extLst>
          </p:cNvPr>
          <p:cNvPicPr>
            <a:picLocks noChangeAspect="1"/>
          </p:cNvPicPr>
          <p:nvPr/>
        </p:nvPicPr>
        <p:blipFill>
          <a:blip r:embed="rId2"/>
          <a:srcRect l="12017" t="17284" r="11732" b="16666"/>
          <a:stretch>
            <a:fillRect/>
          </a:stretch>
        </p:blipFill>
        <p:spPr>
          <a:xfrm>
            <a:off x="3454400" y="1745229"/>
            <a:ext cx="5283200" cy="3519941"/>
          </a:xfrm>
          <a:prstGeom prst="rect">
            <a:avLst/>
          </a:prstGeom>
        </p:spPr>
      </p:pic>
    </p:spTree>
    <p:extLst>
      <p:ext uri="{BB962C8B-B14F-4D97-AF65-F5344CB8AC3E}">
        <p14:creationId xmlns:p14="http://schemas.microsoft.com/office/powerpoint/2010/main" val="1757074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Top Corners One Rounded and One Snipped 8">
            <a:extLst>
              <a:ext uri="{FF2B5EF4-FFF2-40B4-BE49-F238E27FC236}">
                <a16:creationId xmlns:a16="http://schemas.microsoft.com/office/drawing/2014/main" id="{E700B1B3-22B4-8B85-0F46-346B25DA0D99}"/>
              </a:ext>
            </a:extLst>
          </p:cNvPr>
          <p:cNvSpPr/>
          <p:nvPr/>
        </p:nvSpPr>
        <p:spPr>
          <a:xfrm>
            <a:off x="-1" y="626533"/>
            <a:ext cx="6028268"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ECAE12-B5B4-253F-C007-9924AF8313AE}"/>
              </a:ext>
            </a:extLst>
          </p:cNvPr>
          <p:cNvSpPr>
            <a:spLocks noGrp="1"/>
          </p:cNvSpPr>
          <p:nvPr>
            <p:ph type="title"/>
          </p:nvPr>
        </p:nvSpPr>
        <p:spPr/>
        <p:txBody>
          <a:bodyPr/>
          <a:lstStyle/>
          <a:p>
            <a:r>
              <a:rPr lang="en-US" dirty="0">
                <a:solidFill>
                  <a:schemeClr val="bg1">
                    <a:lumMod val="95000"/>
                  </a:schemeClr>
                </a:solidFill>
              </a:rPr>
              <a:t>Business Problem</a:t>
            </a:r>
          </a:p>
        </p:txBody>
      </p:sp>
      <p:sp>
        <p:nvSpPr>
          <p:cNvPr id="3" name="Content Placeholder 2">
            <a:extLst>
              <a:ext uri="{FF2B5EF4-FFF2-40B4-BE49-F238E27FC236}">
                <a16:creationId xmlns:a16="http://schemas.microsoft.com/office/drawing/2014/main" id="{24359BE7-D698-38FD-54D6-EBEDE70104F5}"/>
              </a:ext>
            </a:extLst>
          </p:cNvPr>
          <p:cNvSpPr>
            <a:spLocks noGrp="1"/>
          </p:cNvSpPr>
          <p:nvPr>
            <p:ph idx="1"/>
          </p:nvPr>
        </p:nvSpPr>
        <p:spPr>
          <a:xfrm>
            <a:off x="838200" y="1825625"/>
            <a:ext cx="7970240" cy="4351338"/>
          </a:xfrm>
        </p:spPr>
        <p:txBody>
          <a:bodyPr>
            <a:normAutofit lnSpcReduction="10000"/>
          </a:bodyPr>
          <a:lstStyle/>
          <a:p>
            <a:r>
              <a:rPr lang="en-US" dirty="0"/>
              <a:t>In today's competitive business environment, customers are a company's </a:t>
            </a:r>
            <a:r>
              <a:rPr lang="en-US" u="sng" dirty="0"/>
              <a:t>most valuable asset</a:t>
            </a:r>
            <a:r>
              <a:rPr lang="en-US" dirty="0"/>
              <a:t>. The principle "The customer is king" emphasizes that customers </a:t>
            </a:r>
            <a:r>
              <a:rPr lang="en-US" u="sng" dirty="0"/>
              <a:t>play a central role</a:t>
            </a:r>
            <a:r>
              <a:rPr lang="en-US" dirty="0"/>
              <a:t> in determining a company's success. By understanding and meeting customer needs, companies can increase customer satisfaction and build strong loyalty.</a:t>
            </a:r>
          </a:p>
          <a:p>
            <a:r>
              <a:rPr lang="en-US" dirty="0"/>
              <a:t>From Balanced Scorecard perspective, customer satisfaction is a crucial aspect in measuring company performance. By prioritizing customer satisfaction, companies can </a:t>
            </a:r>
            <a:r>
              <a:rPr lang="en-US" u="sng" dirty="0"/>
              <a:t>increase revenue</a:t>
            </a:r>
            <a:r>
              <a:rPr lang="en-US" dirty="0"/>
              <a:t>, </a:t>
            </a:r>
            <a:r>
              <a:rPr lang="en-US" u="sng" dirty="0"/>
              <a:t>retain customers</a:t>
            </a:r>
            <a:r>
              <a:rPr lang="en-US" dirty="0"/>
              <a:t>, and </a:t>
            </a:r>
            <a:r>
              <a:rPr lang="en-US" u="sng" dirty="0"/>
              <a:t>enhance their reputation</a:t>
            </a:r>
            <a:r>
              <a:rPr lang="en-US" dirty="0"/>
              <a:t>.</a:t>
            </a:r>
          </a:p>
        </p:txBody>
      </p:sp>
      <p:pic>
        <p:nvPicPr>
          <p:cNvPr id="6" name="Picture 5">
            <a:extLst>
              <a:ext uri="{FF2B5EF4-FFF2-40B4-BE49-F238E27FC236}">
                <a16:creationId xmlns:a16="http://schemas.microsoft.com/office/drawing/2014/main" id="{666DD6FB-9CDF-0AFE-597D-7E22CF9C4AF3}"/>
              </a:ext>
            </a:extLst>
          </p:cNvPr>
          <p:cNvPicPr>
            <a:picLocks noChangeAspect="1"/>
          </p:cNvPicPr>
          <p:nvPr/>
        </p:nvPicPr>
        <p:blipFill>
          <a:blip r:embed="rId2"/>
          <a:stretch>
            <a:fillRect/>
          </a:stretch>
        </p:blipFill>
        <p:spPr>
          <a:xfrm>
            <a:off x="9149033" y="3375601"/>
            <a:ext cx="2801362" cy="2801362"/>
          </a:xfrm>
          <a:prstGeom prst="rect">
            <a:avLst/>
          </a:prstGeom>
        </p:spPr>
      </p:pic>
      <p:pic>
        <p:nvPicPr>
          <p:cNvPr id="8" name="Picture 7">
            <a:extLst>
              <a:ext uri="{FF2B5EF4-FFF2-40B4-BE49-F238E27FC236}">
                <a16:creationId xmlns:a16="http://schemas.microsoft.com/office/drawing/2014/main" id="{5AF9DFF3-E3F4-A2C9-DC37-D45B97AC7783}"/>
              </a:ext>
            </a:extLst>
          </p:cNvPr>
          <p:cNvPicPr>
            <a:picLocks noChangeAspect="1"/>
          </p:cNvPicPr>
          <p:nvPr/>
        </p:nvPicPr>
        <p:blipFill>
          <a:blip r:embed="rId3"/>
          <a:stretch>
            <a:fillRect/>
          </a:stretch>
        </p:blipFill>
        <p:spPr>
          <a:xfrm>
            <a:off x="9035021" y="1027906"/>
            <a:ext cx="3029385" cy="2167468"/>
          </a:xfrm>
          <a:prstGeom prst="rect">
            <a:avLst/>
          </a:prstGeom>
        </p:spPr>
      </p:pic>
      <p:sp>
        <p:nvSpPr>
          <p:cNvPr id="7" name="Isosceles Triangle 6">
            <a:extLst>
              <a:ext uri="{FF2B5EF4-FFF2-40B4-BE49-F238E27FC236}">
                <a16:creationId xmlns:a16="http://schemas.microsoft.com/office/drawing/2014/main" id="{9047255F-48DD-2485-BCA6-EBA6DD1FA004}"/>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5</a:t>
            </a:fld>
            <a:endParaRPr lang="en-US" dirty="0">
              <a:latin typeface="Arial Narrow" panose="020B0606020202030204" pitchFamily="34" charset="0"/>
            </a:endParaRPr>
          </a:p>
        </p:txBody>
      </p:sp>
    </p:spTree>
    <p:extLst>
      <p:ext uri="{BB962C8B-B14F-4D97-AF65-F5344CB8AC3E}">
        <p14:creationId xmlns:p14="http://schemas.microsoft.com/office/powerpoint/2010/main" val="2195660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CDDE2F-4DE7-D64B-6F68-21EE89FD4C1C}"/>
              </a:ext>
            </a:extLst>
          </p:cNvPr>
          <p:cNvPicPr>
            <a:picLocks noChangeAspect="1"/>
          </p:cNvPicPr>
          <p:nvPr/>
        </p:nvPicPr>
        <p:blipFill>
          <a:blip r:embed="rId2"/>
          <a:stretch>
            <a:fillRect/>
          </a:stretch>
        </p:blipFill>
        <p:spPr>
          <a:xfrm>
            <a:off x="6096000" y="1377950"/>
            <a:ext cx="4438650" cy="4438650"/>
          </a:xfrm>
          <a:prstGeom prst="rect">
            <a:avLst/>
          </a:prstGeom>
        </p:spPr>
      </p:pic>
      <p:sp>
        <p:nvSpPr>
          <p:cNvPr id="10" name="Rectangle 9">
            <a:extLst>
              <a:ext uri="{FF2B5EF4-FFF2-40B4-BE49-F238E27FC236}">
                <a16:creationId xmlns:a16="http://schemas.microsoft.com/office/drawing/2014/main" id="{3A9A1B2B-D107-3880-8C26-2FC7E56F9977}"/>
              </a:ext>
            </a:extLst>
          </p:cNvPr>
          <p:cNvSpPr/>
          <p:nvPr/>
        </p:nvSpPr>
        <p:spPr>
          <a:xfrm>
            <a:off x="0" y="0"/>
            <a:ext cx="4953000" cy="6858000"/>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4800" dirty="0"/>
              <a:t>Data Understanding</a:t>
            </a:r>
          </a:p>
        </p:txBody>
      </p:sp>
    </p:spTree>
    <p:extLst>
      <p:ext uri="{BB962C8B-B14F-4D97-AF65-F5344CB8AC3E}">
        <p14:creationId xmlns:p14="http://schemas.microsoft.com/office/powerpoint/2010/main" val="72238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One Rounded and One Snipped 6">
            <a:extLst>
              <a:ext uri="{FF2B5EF4-FFF2-40B4-BE49-F238E27FC236}">
                <a16:creationId xmlns:a16="http://schemas.microsoft.com/office/drawing/2014/main" id="{E8A737C2-6836-59F6-E141-07683E0225F0}"/>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2B4A6-C8FD-8FF0-C40A-5F1E6F8EF3C8}"/>
              </a:ext>
            </a:extLst>
          </p:cNvPr>
          <p:cNvSpPr>
            <a:spLocks noGrp="1"/>
          </p:cNvSpPr>
          <p:nvPr>
            <p:ph type="title"/>
          </p:nvPr>
        </p:nvSpPr>
        <p:spPr/>
        <p:txBody>
          <a:bodyPr/>
          <a:lstStyle/>
          <a:p>
            <a:r>
              <a:rPr lang="en-US" dirty="0">
                <a:solidFill>
                  <a:schemeClr val="bg1">
                    <a:lumMod val="95000"/>
                  </a:schemeClr>
                </a:solidFill>
              </a:rPr>
              <a:t>Data Source and its Structure</a:t>
            </a:r>
          </a:p>
        </p:txBody>
      </p:sp>
      <p:sp>
        <p:nvSpPr>
          <p:cNvPr id="3" name="Content Placeholder 2">
            <a:extLst>
              <a:ext uri="{FF2B5EF4-FFF2-40B4-BE49-F238E27FC236}">
                <a16:creationId xmlns:a16="http://schemas.microsoft.com/office/drawing/2014/main" id="{A785D6C7-8D87-C194-6BF6-3A80D3FA1A99}"/>
              </a:ext>
            </a:extLst>
          </p:cNvPr>
          <p:cNvSpPr>
            <a:spLocks noGrp="1"/>
          </p:cNvSpPr>
          <p:nvPr>
            <p:ph idx="1"/>
          </p:nvPr>
        </p:nvSpPr>
        <p:spPr/>
        <p:txBody>
          <a:bodyPr/>
          <a:lstStyle/>
          <a:p>
            <a:r>
              <a:rPr lang="en-US" dirty="0"/>
              <a:t>Data Source: uk_ecommerce.csv</a:t>
            </a:r>
            <a:r>
              <a:rPr lang="en-US" sz="1100" dirty="0"/>
              <a:t>*)</a:t>
            </a:r>
          </a:p>
          <a:p>
            <a:r>
              <a:rPr lang="en-US" dirty="0"/>
              <a:t>Data structure:</a:t>
            </a:r>
          </a:p>
          <a:p>
            <a:endParaRPr lang="en-US" dirty="0"/>
          </a:p>
        </p:txBody>
      </p:sp>
      <p:sp>
        <p:nvSpPr>
          <p:cNvPr id="4" name="TextBox 3">
            <a:extLst>
              <a:ext uri="{FF2B5EF4-FFF2-40B4-BE49-F238E27FC236}">
                <a16:creationId xmlns:a16="http://schemas.microsoft.com/office/drawing/2014/main" id="{833E1774-A670-E8AD-AF7B-45C05A4777E7}"/>
              </a:ext>
            </a:extLst>
          </p:cNvPr>
          <p:cNvSpPr txBox="1"/>
          <p:nvPr/>
        </p:nvSpPr>
        <p:spPr>
          <a:xfrm>
            <a:off x="838200" y="6392333"/>
            <a:ext cx="10515600" cy="307777"/>
          </a:xfrm>
          <a:prstGeom prst="rect">
            <a:avLst/>
          </a:prstGeom>
          <a:noFill/>
        </p:spPr>
        <p:txBody>
          <a:bodyPr wrap="square" rtlCol="0">
            <a:spAutoFit/>
          </a:bodyPr>
          <a:lstStyle/>
          <a:p>
            <a:r>
              <a:rPr lang="en-US" sz="1400" dirty="0"/>
              <a:t>*) https://www.kaggle.com/code/calvinsinaalkhazhaj/eda-uk-ecommerce-analysis</a:t>
            </a:r>
          </a:p>
        </p:txBody>
      </p:sp>
      <p:pic>
        <p:nvPicPr>
          <p:cNvPr id="8" name="Picture 7">
            <a:extLst>
              <a:ext uri="{FF2B5EF4-FFF2-40B4-BE49-F238E27FC236}">
                <a16:creationId xmlns:a16="http://schemas.microsoft.com/office/drawing/2014/main" id="{18FF39F1-F1FE-A5CC-29AC-768EEE1E1E1A}"/>
              </a:ext>
            </a:extLst>
          </p:cNvPr>
          <p:cNvPicPr>
            <a:picLocks noChangeAspect="1"/>
          </p:cNvPicPr>
          <p:nvPr/>
        </p:nvPicPr>
        <p:blipFill>
          <a:blip r:embed="rId2"/>
          <a:stretch>
            <a:fillRect/>
          </a:stretch>
        </p:blipFill>
        <p:spPr>
          <a:xfrm>
            <a:off x="3633205" y="2477445"/>
            <a:ext cx="7980863" cy="3485894"/>
          </a:xfrm>
          <a:prstGeom prst="rect">
            <a:avLst/>
          </a:prstGeom>
        </p:spPr>
      </p:pic>
      <p:sp>
        <p:nvSpPr>
          <p:cNvPr id="9" name="Isosceles Triangle 8">
            <a:extLst>
              <a:ext uri="{FF2B5EF4-FFF2-40B4-BE49-F238E27FC236}">
                <a16:creationId xmlns:a16="http://schemas.microsoft.com/office/drawing/2014/main" id="{83D308FF-6A50-0CDD-69F6-397E46E925F8}"/>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7</a:t>
            </a:fld>
            <a:endParaRPr lang="en-US" dirty="0">
              <a:latin typeface="Arial Narrow" panose="020B0606020202030204" pitchFamily="34" charset="0"/>
            </a:endParaRPr>
          </a:p>
        </p:txBody>
      </p:sp>
    </p:spTree>
    <p:extLst>
      <p:ext uri="{BB962C8B-B14F-4D97-AF65-F5344CB8AC3E}">
        <p14:creationId xmlns:p14="http://schemas.microsoft.com/office/powerpoint/2010/main" val="80847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6442F-0B92-6463-E348-559529989BF2}"/>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AEBE7A19-1036-17C2-EDED-C2CB4483D298}"/>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6ADE0-E951-6721-FF89-740A9DC9992B}"/>
              </a:ext>
            </a:extLst>
          </p:cNvPr>
          <p:cNvSpPr>
            <a:spLocks noGrp="1"/>
          </p:cNvSpPr>
          <p:nvPr>
            <p:ph type="title"/>
          </p:nvPr>
        </p:nvSpPr>
        <p:spPr/>
        <p:txBody>
          <a:bodyPr/>
          <a:lstStyle/>
          <a:p>
            <a:r>
              <a:rPr lang="en-US" dirty="0">
                <a:solidFill>
                  <a:schemeClr val="bg1">
                    <a:lumMod val="95000"/>
                  </a:schemeClr>
                </a:solidFill>
              </a:rPr>
              <a:t>Entity Relationship Diagram</a:t>
            </a:r>
          </a:p>
        </p:txBody>
      </p:sp>
      <p:pic>
        <p:nvPicPr>
          <p:cNvPr id="7" name="Picture 6">
            <a:extLst>
              <a:ext uri="{FF2B5EF4-FFF2-40B4-BE49-F238E27FC236}">
                <a16:creationId xmlns:a16="http://schemas.microsoft.com/office/drawing/2014/main" id="{62DFFA32-0313-A84B-C2F7-2FCCC4360D70}"/>
              </a:ext>
            </a:extLst>
          </p:cNvPr>
          <p:cNvPicPr>
            <a:picLocks noChangeAspect="1"/>
          </p:cNvPicPr>
          <p:nvPr/>
        </p:nvPicPr>
        <p:blipFill>
          <a:blip r:embed="rId2"/>
          <a:stretch>
            <a:fillRect/>
          </a:stretch>
        </p:blipFill>
        <p:spPr>
          <a:xfrm>
            <a:off x="1721923" y="1840676"/>
            <a:ext cx="8037598" cy="4484657"/>
          </a:xfrm>
          <a:prstGeom prst="rect">
            <a:avLst/>
          </a:prstGeom>
        </p:spPr>
      </p:pic>
      <p:sp>
        <p:nvSpPr>
          <p:cNvPr id="6" name="Isosceles Triangle 5">
            <a:extLst>
              <a:ext uri="{FF2B5EF4-FFF2-40B4-BE49-F238E27FC236}">
                <a16:creationId xmlns:a16="http://schemas.microsoft.com/office/drawing/2014/main" id="{6F2C6F71-ECD6-4A31-7967-E5157EDBE1AE}"/>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8</a:t>
            </a:fld>
            <a:endParaRPr lang="en-US" dirty="0">
              <a:latin typeface="Arial Narrow" panose="020B0606020202030204" pitchFamily="34" charset="0"/>
            </a:endParaRPr>
          </a:p>
        </p:txBody>
      </p:sp>
    </p:spTree>
    <p:extLst>
      <p:ext uri="{BB962C8B-B14F-4D97-AF65-F5344CB8AC3E}">
        <p14:creationId xmlns:p14="http://schemas.microsoft.com/office/powerpoint/2010/main" val="256872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03CA4-BEB7-0342-EB78-A80FBE3ACD31}"/>
            </a:ext>
          </a:extLst>
        </p:cNvPr>
        <p:cNvGrpSpPr/>
        <p:nvPr/>
      </p:nvGrpSpPr>
      <p:grpSpPr>
        <a:xfrm>
          <a:off x="0" y="0"/>
          <a:ext cx="0" cy="0"/>
          <a:chOff x="0" y="0"/>
          <a:chExt cx="0" cy="0"/>
        </a:xfrm>
      </p:grpSpPr>
      <p:sp>
        <p:nvSpPr>
          <p:cNvPr id="4" name="Rectangle: Top Corners One Rounded and One Snipped 3">
            <a:extLst>
              <a:ext uri="{FF2B5EF4-FFF2-40B4-BE49-F238E27FC236}">
                <a16:creationId xmlns:a16="http://schemas.microsoft.com/office/drawing/2014/main" id="{987EB639-9A94-018C-9D8A-6FF52FED6975}"/>
              </a:ext>
            </a:extLst>
          </p:cNvPr>
          <p:cNvSpPr/>
          <p:nvPr/>
        </p:nvSpPr>
        <p:spPr>
          <a:xfrm>
            <a:off x="-2" y="626533"/>
            <a:ext cx="11614069" cy="770467"/>
          </a:xfrm>
          <a:prstGeom prst="snipRoundRect">
            <a:avLst>
              <a:gd name="adj1" fmla="val 0"/>
              <a:gd name="adj2"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6089C-6E88-F97C-A5D2-C05A90E1A87E}"/>
              </a:ext>
            </a:extLst>
          </p:cNvPr>
          <p:cNvSpPr>
            <a:spLocks noGrp="1"/>
          </p:cNvSpPr>
          <p:nvPr>
            <p:ph type="title"/>
          </p:nvPr>
        </p:nvSpPr>
        <p:spPr/>
        <p:txBody>
          <a:bodyPr/>
          <a:lstStyle/>
          <a:p>
            <a:r>
              <a:rPr lang="en-US" dirty="0">
                <a:solidFill>
                  <a:schemeClr val="bg1">
                    <a:lumMod val="95000"/>
                  </a:schemeClr>
                </a:solidFill>
              </a:rPr>
              <a:t>Data Sample</a:t>
            </a:r>
          </a:p>
        </p:txBody>
      </p:sp>
      <p:pic>
        <p:nvPicPr>
          <p:cNvPr id="5" name="Picture 4">
            <a:extLst>
              <a:ext uri="{FF2B5EF4-FFF2-40B4-BE49-F238E27FC236}">
                <a16:creationId xmlns:a16="http://schemas.microsoft.com/office/drawing/2014/main" id="{A6814A8E-D876-03E5-0B4C-D67C03F1A345}"/>
              </a:ext>
            </a:extLst>
          </p:cNvPr>
          <p:cNvPicPr>
            <a:picLocks noChangeAspect="1"/>
          </p:cNvPicPr>
          <p:nvPr/>
        </p:nvPicPr>
        <p:blipFill>
          <a:blip r:embed="rId2"/>
          <a:stretch>
            <a:fillRect/>
          </a:stretch>
        </p:blipFill>
        <p:spPr>
          <a:xfrm>
            <a:off x="1326576" y="1819000"/>
            <a:ext cx="9301781" cy="1915675"/>
          </a:xfrm>
          <a:prstGeom prst="rect">
            <a:avLst/>
          </a:prstGeom>
        </p:spPr>
      </p:pic>
      <p:pic>
        <p:nvPicPr>
          <p:cNvPr id="6" name="Picture 5">
            <a:extLst>
              <a:ext uri="{FF2B5EF4-FFF2-40B4-BE49-F238E27FC236}">
                <a16:creationId xmlns:a16="http://schemas.microsoft.com/office/drawing/2014/main" id="{872E7894-599E-57EF-838F-37508CECE356}"/>
              </a:ext>
            </a:extLst>
          </p:cNvPr>
          <p:cNvPicPr>
            <a:picLocks noChangeAspect="1"/>
          </p:cNvPicPr>
          <p:nvPr/>
        </p:nvPicPr>
        <p:blipFill>
          <a:blip r:embed="rId3"/>
          <a:stretch>
            <a:fillRect/>
          </a:stretch>
        </p:blipFill>
        <p:spPr>
          <a:xfrm>
            <a:off x="1165709" y="4884646"/>
            <a:ext cx="1145692" cy="1145692"/>
          </a:xfrm>
          <a:prstGeom prst="rect">
            <a:avLst/>
          </a:prstGeom>
        </p:spPr>
      </p:pic>
      <p:pic>
        <p:nvPicPr>
          <p:cNvPr id="8" name="Picture 7">
            <a:extLst>
              <a:ext uri="{FF2B5EF4-FFF2-40B4-BE49-F238E27FC236}">
                <a16:creationId xmlns:a16="http://schemas.microsoft.com/office/drawing/2014/main" id="{7A815237-C1E5-E37D-99D5-AA499EA8F8BE}"/>
              </a:ext>
            </a:extLst>
          </p:cNvPr>
          <p:cNvPicPr>
            <a:picLocks noChangeAspect="1"/>
          </p:cNvPicPr>
          <p:nvPr/>
        </p:nvPicPr>
        <p:blipFill>
          <a:blip r:embed="rId4"/>
          <a:stretch>
            <a:fillRect/>
          </a:stretch>
        </p:blipFill>
        <p:spPr>
          <a:xfrm>
            <a:off x="5922065" y="4756181"/>
            <a:ext cx="2835277" cy="1323130"/>
          </a:xfrm>
          <a:prstGeom prst="rect">
            <a:avLst/>
          </a:prstGeom>
        </p:spPr>
      </p:pic>
      <p:pic>
        <p:nvPicPr>
          <p:cNvPr id="17" name="Picture 16">
            <a:extLst>
              <a:ext uri="{FF2B5EF4-FFF2-40B4-BE49-F238E27FC236}">
                <a16:creationId xmlns:a16="http://schemas.microsoft.com/office/drawing/2014/main" id="{FCCB0C69-E989-FEC8-BF68-E0F59271F750}"/>
              </a:ext>
            </a:extLst>
          </p:cNvPr>
          <p:cNvPicPr>
            <a:picLocks noChangeAspect="1"/>
          </p:cNvPicPr>
          <p:nvPr/>
        </p:nvPicPr>
        <p:blipFill>
          <a:blip r:embed="rId5"/>
          <a:stretch>
            <a:fillRect/>
          </a:stretch>
        </p:blipFill>
        <p:spPr>
          <a:xfrm>
            <a:off x="9693437" y="4702346"/>
            <a:ext cx="1332854" cy="1332854"/>
          </a:xfrm>
          <a:prstGeom prst="rect">
            <a:avLst/>
          </a:prstGeom>
        </p:spPr>
      </p:pic>
      <p:pic>
        <p:nvPicPr>
          <p:cNvPr id="19" name="Picture 18">
            <a:extLst>
              <a:ext uri="{FF2B5EF4-FFF2-40B4-BE49-F238E27FC236}">
                <a16:creationId xmlns:a16="http://schemas.microsoft.com/office/drawing/2014/main" id="{8DC2183C-CBA7-0761-727C-013975103E8B}"/>
              </a:ext>
            </a:extLst>
          </p:cNvPr>
          <p:cNvPicPr>
            <a:picLocks noChangeAspect="1"/>
          </p:cNvPicPr>
          <p:nvPr/>
        </p:nvPicPr>
        <p:blipFill>
          <a:blip r:embed="rId6"/>
          <a:stretch>
            <a:fillRect/>
          </a:stretch>
        </p:blipFill>
        <p:spPr>
          <a:xfrm>
            <a:off x="3217861" y="4728317"/>
            <a:ext cx="1797744" cy="1797744"/>
          </a:xfrm>
          <a:prstGeom prst="rect">
            <a:avLst/>
          </a:prstGeom>
        </p:spPr>
      </p:pic>
      <p:sp>
        <p:nvSpPr>
          <p:cNvPr id="9" name="Isosceles Triangle 8">
            <a:extLst>
              <a:ext uri="{FF2B5EF4-FFF2-40B4-BE49-F238E27FC236}">
                <a16:creationId xmlns:a16="http://schemas.microsoft.com/office/drawing/2014/main" id="{68A6B0B7-D159-4D2D-3215-E4B858B3CCA1}"/>
              </a:ext>
            </a:extLst>
          </p:cNvPr>
          <p:cNvSpPr/>
          <p:nvPr/>
        </p:nvSpPr>
        <p:spPr>
          <a:xfrm>
            <a:off x="11573934" y="6042334"/>
            <a:ext cx="618066" cy="815666"/>
          </a:xfrm>
          <a:prstGeom prst="triangle">
            <a:avLst>
              <a:gd name="adj" fmla="val 10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fld id="{6F4C02CB-B593-4FEB-B38D-03DB8573698B}" type="slidenum">
              <a:rPr lang="en-US" sz="1050" smtClean="0">
                <a:latin typeface="Arial Narrow" panose="020B0606020202030204" pitchFamily="34" charset="0"/>
              </a:rPr>
              <a:t>9</a:t>
            </a:fld>
            <a:endParaRPr lang="en-US" dirty="0">
              <a:latin typeface="Arial Narrow" panose="020B0606020202030204" pitchFamily="34" charset="0"/>
            </a:endParaRPr>
          </a:p>
        </p:txBody>
      </p:sp>
    </p:spTree>
    <p:extLst>
      <p:ext uri="{BB962C8B-B14F-4D97-AF65-F5344CB8AC3E}">
        <p14:creationId xmlns:p14="http://schemas.microsoft.com/office/powerpoint/2010/main" val="1397377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5052</TotalTime>
  <Words>3513</Words>
  <Application>Microsoft Office PowerPoint</Application>
  <PresentationFormat>Widescreen</PresentationFormat>
  <Paragraphs>298</Paragraphs>
  <Slides>48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Arial Narrow</vt:lpstr>
      <vt:lpstr>Calibri</vt:lpstr>
      <vt:lpstr>Calibri Light</vt:lpstr>
      <vt:lpstr>Wingdings</vt:lpstr>
      <vt:lpstr>Office Theme</vt:lpstr>
      <vt:lpstr>UK e-Commerce Customer Segmentation</vt:lpstr>
      <vt:lpstr>Introduction</vt:lpstr>
      <vt:lpstr>PowerPoint Presentation</vt:lpstr>
      <vt:lpstr>Project Background</vt:lpstr>
      <vt:lpstr>Business Problem</vt:lpstr>
      <vt:lpstr>PowerPoint Presentation</vt:lpstr>
      <vt:lpstr>Data Source and its Structure</vt:lpstr>
      <vt:lpstr>Entity Relationship Diagram</vt:lpstr>
      <vt:lpstr>Data Sample</vt:lpstr>
      <vt:lpstr>PowerPoint Presentation</vt:lpstr>
      <vt:lpstr>Global information of data</vt:lpstr>
      <vt:lpstr>Change data type of CustomerID</vt:lpstr>
      <vt:lpstr>Data Duplicate</vt:lpstr>
      <vt:lpstr>Remove Duplicate</vt:lpstr>
      <vt:lpstr>Outliers</vt:lpstr>
      <vt:lpstr>Remove Outliers</vt:lpstr>
      <vt:lpstr>Negative value of Quantity and UnitPrice</vt:lpstr>
      <vt:lpstr>Remove cancelled transaction</vt:lpstr>
      <vt:lpstr>Anomaly Data</vt:lpstr>
      <vt:lpstr>Anomaly Data</vt:lpstr>
      <vt:lpstr>Remove anomaly data</vt:lpstr>
      <vt:lpstr>Missing Values : “Description”</vt:lpstr>
      <vt:lpstr>Find new value of “Description”</vt:lpstr>
      <vt:lpstr>Missing Values : “CustomerID”</vt:lpstr>
      <vt:lpstr>Imputation “CustomerID”</vt:lpstr>
      <vt:lpstr>Summary of Data Cleansing</vt:lpstr>
      <vt:lpstr>PowerPoint Presentation</vt:lpstr>
      <vt:lpstr>Data Completeness and Cleaness</vt:lpstr>
      <vt:lpstr>PowerPoint Presentation</vt:lpstr>
      <vt:lpstr>Overview</vt:lpstr>
      <vt:lpstr>RFM Analysis</vt:lpstr>
      <vt:lpstr>Global values</vt:lpstr>
      <vt:lpstr>Trend of revenue compared to # transcation</vt:lpstr>
      <vt:lpstr>Top rank revenue gained outside the UK</vt:lpstr>
      <vt:lpstr>Top rank revenue gained outside the UK</vt:lpstr>
      <vt:lpstr>Transaction by Day/ Date &amp; Revenue by Day</vt:lpstr>
      <vt:lpstr>RFM Analysis Customer Segmentation</vt:lpstr>
      <vt:lpstr>Revenue and no. of customer</vt:lpstr>
      <vt:lpstr>PowerPoint Presentation</vt:lpstr>
      <vt:lpstr>Champions (0.47%)</vt:lpstr>
      <vt:lpstr>Loyal (4.07%)</vt:lpstr>
      <vt:lpstr>Potential loyalist (2.8%)</vt:lpstr>
      <vt:lpstr>Average (4.98%)</vt:lpstr>
      <vt:lpstr>Recent customer (5.1%)</vt:lpstr>
      <vt:lpstr>Cannot loose them (22.97%)</vt:lpstr>
      <vt:lpstr>About to sleep (48.96%)</vt:lpstr>
      <vt:lpstr>Lost customer (10.65%)</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Data Analytics Center</dc:creator>
  <cp:lastModifiedBy>Data Analytics Center</cp:lastModifiedBy>
  <cp:revision>166</cp:revision>
  <dcterms:created xsi:type="dcterms:W3CDTF">2025-08-08T08:17:15Z</dcterms:created>
  <dcterms:modified xsi:type="dcterms:W3CDTF">2025-08-21T16:19:40Z</dcterms:modified>
</cp:coreProperties>
</file>